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48" r:id="rId1"/>
  </p:sldMasterIdLst>
  <p:notesMasterIdLst>
    <p:notesMasterId r:id="rId31"/>
  </p:notesMasterIdLst>
  <p:sldIdLst>
    <p:sldId id="292" r:id="rId2"/>
    <p:sldId id="257" r:id="rId3"/>
    <p:sldId id="258" r:id="rId4"/>
    <p:sldId id="265" r:id="rId5"/>
    <p:sldId id="266" r:id="rId6"/>
    <p:sldId id="267" r:id="rId7"/>
    <p:sldId id="271" r:id="rId8"/>
    <p:sldId id="259" r:id="rId9"/>
    <p:sldId id="270" r:id="rId10"/>
    <p:sldId id="272" r:id="rId11"/>
    <p:sldId id="273" r:id="rId12"/>
    <p:sldId id="274" r:id="rId13"/>
    <p:sldId id="275" r:id="rId14"/>
    <p:sldId id="276" r:id="rId15"/>
    <p:sldId id="277" r:id="rId16"/>
    <p:sldId id="278" r:id="rId17"/>
    <p:sldId id="280" r:id="rId18"/>
    <p:sldId id="281" r:id="rId19"/>
    <p:sldId id="282" r:id="rId20"/>
    <p:sldId id="283" r:id="rId21"/>
    <p:sldId id="284" r:id="rId22"/>
    <p:sldId id="285" r:id="rId23"/>
    <p:sldId id="286" r:id="rId24"/>
    <p:sldId id="287" r:id="rId25"/>
    <p:sldId id="293" r:id="rId26"/>
    <p:sldId id="289" r:id="rId27"/>
    <p:sldId id="290" r:id="rId28"/>
    <p:sldId id="291" r:id="rId29"/>
    <p:sldId id="263" r:id="rId30"/>
  </p:sldIdLst>
  <p:sldSz cx="9144000" cy="6858000" type="screen4x3"/>
  <p:notesSz cx="6858000" cy="9144000"/>
  <p:embeddedFontLst>
    <p:embeddedFont>
      <p:font typeface="BPreplay" panose="02000503000000020004" charset="0"/>
      <p:regular r:id="rId32"/>
      <p:bold r:id="rId33"/>
      <p:italic r:id="rId34"/>
      <p:boldItalic r:id="rId35"/>
    </p:embeddedFont>
    <p:embeddedFont>
      <p:font typeface="Calibri" panose="020F0502020204030204" pitchFamily="34" charset="0"/>
      <p:regular r:id="rId36"/>
      <p:bold r:id="rId37"/>
      <p:italic r:id="rId38"/>
      <p:boldItalic r:id="rId39"/>
    </p:embeddedFont>
    <p:embeddedFont>
      <p:font typeface="Century Gothic" panose="020B0502020202020204" pitchFamily="34" charset="0"/>
      <p:regular r:id="rId40"/>
      <p:bold r:id="rId41"/>
      <p:italic r:id="rId42"/>
      <p:boldItalic r:id="rId43"/>
    </p:embeddedFont>
    <p:embeddedFont>
      <p:font typeface="Comic Sans MS" panose="030F0702030302020204" pitchFamily="66" charset="0"/>
      <p:regular r:id="rId44"/>
      <p:bold r:id="rId45"/>
      <p:italic r:id="rId46"/>
      <p:boldItalic r:id="rId47"/>
    </p:embeddedFont>
    <p:embeddedFont>
      <p:font typeface="Roboto" panose="02000000000000000000" pitchFamily="2" charset="0"/>
      <p:regular r:id="rId48"/>
      <p:bold r:id="rId49"/>
      <p:italic r:id="rId50"/>
      <p:boldItalic r:id="rId51"/>
    </p:embeddedFont>
    <p:embeddedFont>
      <p:font typeface="Roboto Black" panose="02000000000000000000" pitchFamily="2" charset="0"/>
      <p:bold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83">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gd3gBaZpdUd90JJf9SGGCu+Rg+1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EBF4DFF-72F8-425C-84C1-588916F6E571}">
  <a:tblStyle styleId="{7EBF4DFF-72F8-425C-84C1-588916F6E571}" styleName="Table_0">
    <a:wholeTbl>
      <a:tcTxStyle b="off" i="off">
        <a:font>
          <a:latin typeface="Roboto"/>
          <a:ea typeface="Roboto"/>
          <a:cs typeface="Roboto"/>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CEDE7"/>
          </a:solidFill>
        </a:fill>
      </a:tcStyle>
    </a:wholeTbl>
    <a:band1H>
      <a:tcTxStyle/>
      <a:tcStyle>
        <a:tcBdr/>
        <a:fill>
          <a:solidFill>
            <a:srgbClr val="FADACB"/>
          </a:solidFill>
        </a:fill>
      </a:tcStyle>
    </a:band1H>
    <a:band2H>
      <a:tcTxStyle/>
      <a:tcStyle>
        <a:tcBdr/>
      </a:tcStyle>
    </a:band2H>
    <a:band1V>
      <a:tcTxStyle/>
      <a:tcStyle>
        <a:tcBdr/>
        <a:fill>
          <a:solidFill>
            <a:srgbClr val="FADACB"/>
          </a:solidFill>
        </a:fill>
      </a:tcStyle>
    </a:band1V>
    <a:band2V>
      <a:tcTxStyle/>
      <a:tcStyle>
        <a:tcBdr/>
      </a:tcStyle>
    </a:band2V>
    <a:lastCol>
      <a:tcTxStyle b="on" i="off">
        <a:font>
          <a:latin typeface="Roboto"/>
          <a:ea typeface="Roboto"/>
          <a:cs typeface="Roboto"/>
        </a:font>
        <a:schemeClr val="lt1"/>
      </a:tcTxStyle>
      <a:tcStyle>
        <a:tcBdr/>
        <a:fill>
          <a:solidFill>
            <a:schemeClr val="accent1"/>
          </a:solidFill>
        </a:fill>
      </a:tcStyle>
    </a:lastCol>
    <a:firstCol>
      <a:tcTxStyle b="on" i="off">
        <a:font>
          <a:latin typeface="Roboto"/>
          <a:ea typeface="Roboto"/>
          <a:cs typeface="Roboto"/>
        </a:font>
        <a:schemeClr val="lt1"/>
      </a:tcTxStyle>
      <a:tcStyle>
        <a:tcBdr/>
        <a:fill>
          <a:solidFill>
            <a:schemeClr val="accent1"/>
          </a:solidFill>
        </a:fill>
      </a:tcStyle>
    </a:firstCol>
    <a:lastRow>
      <a:tcTxStyle b="on" i="off">
        <a:font>
          <a:latin typeface="Roboto"/>
          <a:ea typeface="Roboto"/>
          <a:cs typeface="Roboto"/>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Roboto"/>
          <a:ea typeface="Roboto"/>
          <a:cs typeface="Roboto"/>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 styleId="{3D289ECE-7982-4765-BEC7-565CE11D96C0}" styleName="Table_1">
    <a:wholeTbl>
      <a:tcTxStyle b="off" i="off">
        <a:font>
          <a:latin typeface="Roboto"/>
          <a:ea typeface="Roboto"/>
          <a:cs typeface="Roboto"/>
        </a:font>
        <a:schemeClr val="dk1"/>
      </a:tcTxStyle>
      <a:tcStyle>
        <a:tcBdr>
          <a:left>
            <a:ln w="12700" cap="flat" cmpd="sng">
              <a:solidFill>
                <a:schemeClr val="accent3"/>
              </a:solidFill>
              <a:prstDash val="solid"/>
              <a:round/>
              <a:headEnd type="none" w="sm" len="sm"/>
              <a:tailEnd type="none" w="sm" len="sm"/>
            </a:ln>
          </a:left>
          <a:right>
            <a:ln w="12700" cap="flat" cmpd="sng">
              <a:solidFill>
                <a:schemeClr val="accent3"/>
              </a:solidFill>
              <a:prstDash val="solid"/>
              <a:round/>
              <a:headEnd type="none" w="sm" len="sm"/>
              <a:tailEnd type="none" w="sm" len="sm"/>
            </a:ln>
          </a:right>
          <a:top>
            <a:ln w="12700" cap="flat" cmpd="sng">
              <a:solidFill>
                <a:schemeClr val="accent3"/>
              </a:solidFill>
              <a:prstDash val="solid"/>
              <a:round/>
              <a:headEnd type="none" w="sm" len="sm"/>
              <a:tailEnd type="none" w="sm" len="sm"/>
            </a:ln>
          </a:top>
          <a:bottom>
            <a:ln w="12700" cap="flat" cmpd="sng">
              <a:solidFill>
                <a:schemeClr val="accent3"/>
              </a:solidFill>
              <a:prstDash val="solid"/>
              <a:round/>
              <a:headEnd type="none" w="sm" len="sm"/>
              <a:tailEnd type="none" w="sm" len="sm"/>
            </a:ln>
          </a:bottom>
          <a:insideH>
            <a:ln w="12700" cap="flat" cmpd="sng">
              <a:solidFill>
                <a:schemeClr val="accent3"/>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chemeClr val="lt1"/>
          </a:solidFill>
        </a:fill>
      </a:tcStyle>
    </a:wholeTbl>
    <a:band1H>
      <a:tcTxStyle/>
      <a:tcStyle>
        <a:tcBdr/>
        <a:fill>
          <a:solidFill>
            <a:srgbClr val="E7E8EF"/>
          </a:solidFill>
        </a:fill>
      </a:tcStyle>
    </a:band1H>
    <a:band2H>
      <a:tcTxStyle/>
      <a:tcStyle>
        <a:tcBdr/>
      </a:tcStyle>
    </a:band2H>
    <a:band1V>
      <a:tcTxStyle/>
      <a:tcStyle>
        <a:tcBdr/>
        <a:fill>
          <a:solidFill>
            <a:srgbClr val="E7E8EF"/>
          </a:solidFill>
        </a:fill>
      </a:tcStyle>
    </a:band1V>
    <a:band2V>
      <a:tcTxStyle/>
      <a:tcStyle>
        <a:tcBdr/>
      </a:tcStyle>
    </a:band2V>
    <a:lastCol>
      <a:tcTxStyle b="on" i="off"/>
      <a:tcStyle>
        <a:tcBdr/>
      </a:tcStyle>
    </a:lastCol>
    <a:firstCol>
      <a:tcTxStyle b="on" i="off"/>
      <a:tcStyle>
        <a:tcBdr/>
      </a:tcStyle>
    </a:firstCol>
    <a:lastRow>
      <a:tcTxStyle b="on" i="off"/>
      <a:tcStyle>
        <a:tcBdr>
          <a:top>
            <a:ln w="50800" cap="flat" cmpd="sng">
              <a:solidFill>
                <a:schemeClr val="accent3"/>
              </a:solidFill>
              <a:prstDash val="solid"/>
              <a:round/>
              <a:headEnd type="none" w="sm" len="sm"/>
              <a:tailEnd type="none" w="sm" len="sm"/>
            </a:ln>
          </a:top>
        </a:tcBdr>
        <a:fill>
          <a:solidFill>
            <a:schemeClr val="lt1"/>
          </a:solidFill>
        </a:fill>
      </a:tcStyle>
    </a:lastRow>
    <a:seCell>
      <a:tcTxStyle/>
      <a:tcStyle>
        <a:tcBdr/>
      </a:tcStyle>
    </a:seCell>
    <a:swCell>
      <a:tcTxStyle/>
      <a:tcStyle>
        <a:tcBdr/>
      </a:tcStyle>
    </a:swCell>
    <a:firstRow>
      <a:tcTxStyle b="on" i="off">
        <a:font>
          <a:latin typeface="Roboto"/>
          <a:ea typeface="Roboto"/>
          <a:cs typeface="Roboto"/>
        </a:font>
        <a:schemeClr val="lt1"/>
      </a:tcTxStyle>
      <a:tcStyle>
        <a:tcBdr/>
        <a:fill>
          <a:solidFill>
            <a:schemeClr val="accent3"/>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918" autoAdjust="0"/>
  </p:normalViewPr>
  <p:slideViewPr>
    <p:cSldViewPr snapToGrid="0">
      <p:cViewPr varScale="1">
        <p:scale>
          <a:sx n="71" d="100"/>
          <a:sy n="71" d="100"/>
        </p:scale>
        <p:origin x="192" y="54"/>
      </p:cViewPr>
      <p:guideLst>
        <p:guide orient="horz" pos="2183"/>
        <p:guide pos="2880"/>
        <p:guide pos="340"/>
        <p:guide orient="horz" pos="3974"/>
        <p:guide pos="5420"/>
        <p:guide orient="horz" pos="346"/>
        <p:guide pos="476"/>
        <p:guide orient="horz" pos="482"/>
        <p:guide orient="horz" pos="3838"/>
        <p:guide pos="52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8.fntdata"/><Relationship Id="rId21" Type="http://schemas.openxmlformats.org/officeDocument/2006/relationships/slide" Target="slides/slide20.xml"/><Relationship Id="rId34" Type="http://schemas.openxmlformats.org/officeDocument/2006/relationships/font" Target="fonts/font3.fntdata"/><Relationship Id="rId42" Type="http://schemas.openxmlformats.org/officeDocument/2006/relationships/font" Target="fonts/font11.fntdata"/><Relationship Id="rId47" Type="http://schemas.openxmlformats.org/officeDocument/2006/relationships/font" Target="fonts/font16.fntdata"/><Relationship Id="rId50" Type="http://schemas.openxmlformats.org/officeDocument/2006/relationships/font" Target="fonts/font19.fntdata"/><Relationship Id="rId55" Type="http://customschemas.google.com/relationships/presentationmetadata" Target="meta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45" Type="http://schemas.openxmlformats.org/officeDocument/2006/relationships/font" Target="fonts/font14.fntdata"/><Relationship Id="rId53" Type="http://schemas.openxmlformats.org/officeDocument/2006/relationships/font" Target="fonts/font22.fntdata"/><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font" Target="fonts/font4.fntdata"/><Relationship Id="rId43" Type="http://schemas.openxmlformats.org/officeDocument/2006/relationships/font" Target="fonts/font12.fntdata"/><Relationship Id="rId48" Type="http://schemas.openxmlformats.org/officeDocument/2006/relationships/font" Target="fonts/font17.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20.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2.fntdata"/><Relationship Id="rId38" Type="http://schemas.openxmlformats.org/officeDocument/2006/relationships/font" Target="fonts/font7.fntdata"/><Relationship Id="rId46" Type="http://schemas.openxmlformats.org/officeDocument/2006/relationships/font" Target="fonts/font15.fntdata"/><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5.fntdata"/><Relationship Id="rId49" Type="http://schemas.openxmlformats.org/officeDocument/2006/relationships/font" Target="fonts/font18.fntdata"/><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notesMaster" Target="notesMasters/notesMaster1.xml"/><Relationship Id="rId44" Type="http://schemas.openxmlformats.org/officeDocument/2006/relationships/font" Target="fonts/font13.fntdata"/><Relationship Id="rId52" Type="http://schemas.openxmlformats.org/officeDocument/2006/relationships/font" Target="fonts/font21.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
        <p:cNvGrpSpPr/>
        <p:nvPr/>
      </p:nvGrpSpPr>
      <p:grpSpPr>
        <a:xfrm>
          <a:off x="0" y="0"/>
          <a:ext cx="0" cy="0"/>
          <a:chOff x="0" y="0"/>
          <a:chExt cx="0" cy="0"/>
        </a:xfrm>
      </p:grpSpPr>
      <p:sp>
        <p:nvSpPr>
          <p:cNvPr id="36" name="Google Shape;36;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 name="Google Shape;37;p2: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 name="Google Shape;47;p3: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13770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88802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7367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2524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11619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845487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37950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 name="Google Shape;53;p4: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5090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6" name="Google Shape;116;p8:notes"/>
          <p:cNvSpPr>
            <a:spLocks noGrp="1" noRot="1" noChangeAspect="1"/>
          </p:cNvSpPr>
          <p:nvPr>
            <p:ph type="sldImg" idx="2"/>
          </p:nvPr>
        </p:nvSpPr>
        <p:spPr>
          <a:xfrm>
            <a:off x="1371600" y="1143000"/>
            <a:ext cx="41148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p:cSld name="Blank">
    <p:bg>
      <p:bgPr>
        <a:blipFill dpi="0" rotWithShape="1">
          <a:blip r:embed="rId2">
            <a:lum/>
          </a:blip>
          <a:srcRect/>
          <a:stretch>
            <a:fillRect l="-6000" r="-6000"/>
          </a:stretch>
        </a:blipFill>
        <a:effectLst/>
      </p:bgPr>
    </p:bg>
    <p:spTree>
      <p:nvGrpSpPr>
        <p:cNvPr id="1" name="Shape 12"/>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s">
  <p:cSld name="Contents">
    <p:spTree>
      <p:nvGrpSpPr>
        <p:cNvPr id="1" name="Shape 13"/>
        <p:cNvGrpSpPr/>
        <p:nvPr/>
      </p:nvGrpSpPr>
      <p:grpSpPr>
        <a:xfrm>
          <a:off x="0" y="0"/>
          <a:ext cx="0" cy="0"/>
          <a:chOff x="0" y="0"/>
          <a:chExt cx="0" cy="0"/>
        </a:xfrm>
      </p:grpSpPr>
      <p:sp>
        <p:nvSpPr>
          <p:cNvPr id="14" name="Google Shape;14;p11"/>
          <p:cNvSpPr/>
          <p:nvPr/>
        </p:nvSpPr>
        <p:spPr>
          <a:xfrm>
            <a:off x="-6" y="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pic>
        <p:nvPicPr>
          <p:cNvPr id="15" name="Google Shape;15;p11"/>
          <p:cNvPicPr preferRelativeResize="0"/>
          <p:nvPr/>
        </p:nvPicPr>
        <p:blipFill rotWithShape="1">
          <a:blip r:embed="rId2">
            <a:alphaModFix/>
          </a:blip>
          <a:srcRect/>
          <a:stretch/>
        </p:blipFill>
        <p:spPr>
          <a:xfrm>
            <a:off x="0" y="0"/>
            <a:ext cx="9144000" cy="334380"/>
          </a:xfrm>
          <a:prstGeom prst="rect">
            <a:avLst/>
          </a:prstGeom>
          <a:noFill/>
          <a:ln>
            <a:noFill/>
          </a:ln>
        </p:spPr>
      </p:pic>
      <p:pic>
        <p:nvPicPr>
          <p:cNvPr id="16" name="Google Shape;16;p11"/>
          <p:cNvPicPr preferRelativeResize="0"/>
          <p:nvPr/>
        </p:nvPicPr>
        <p:blipFill rotWithShape="1">
          <a:blip r:embed="rId3">
            <a:alphaModFix/>
          </a:blip>
          <a:srcRect/>
          <a:stretch/>
        </p:blipFill>
        <p:spPr>
          <a:xfrm>
            <a:off x="0" y="6768865"/>
            <a:ext cx="9144000" cy="107173"/>
          </a:xfrm>
          <a:prstGeom prst="rect">
            <a:avLst/>
          </a:prstGeom>
          <a:solidFill>
            <a:srgbClr val="29294D"/>
          </a:solid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End Slide">
  <p:cSld name="End Slide">
    <p:spTree>
      <p:nvGrpSpPr>
        <p:cNvPr id="1" name="Shape 24"/>
        <p:cNvGrpSpPr/>
        <p:nvPr/>
      </p:nvGrpSpPr>
      <p:grpSpPr>
        <a:xfrm>
          <a:off x="0" y="0"/>
          <a:ext cx="0" cy="0"/>
          <a:chOff x="0" y="0"/>
          <a:chExt cx="0" cy="0"/>
        </a:xfrm>
      </p:grpSpPr>
      <p:pic>
        <p:nvPicPr>
          <p:cNvPr id="25" name="Google Shape;25;p13"/>
          <p:cNvPicPr preferRelativeResize="0"/>
          <p:nvPr/>
        </p:nvPicPr>
        <p:blipFill rotWithShape="1">
          <a:blip r:embed="rId2">
            <a:alphaModFix/>
          </a:blip>
          <a:srcRect/>
          <a:stretch/>
        </p:blipFill>
        <p:spPr>
          <a:xfrm>
            <a:off x="8522767" y="6196125"/>
            <a:ext cx="576495" cy="58071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grpSp>
        <p:nvGrpSpPr>
          <p:cNvPr id="6" name="Group 5"/>
          <p:cNvGrpSpPr/>
          <p:nvPr/>
        </p:nvGrpSpPr>
        <p:grpSpPr>
          <a:xfrm>
            <a:off x="0" y="1372650"/>
            <a:ext cx="9144000" cy="5485350"/>
            <a:chOff x="0" y="1372650"/>
            <a:chExt cx="9144000" cy="5485350"/>
          </a:xfrm>
        </p:grpSpPr>
        <p:pic>
          <p:nvPicPr>
            <p:cNvPr id="7" name="Picture 6" descr="Overlay-Blank.jpg"/>
            <p:cNvPicPr>
              <a:picLocks noChangeAspect="1"/>
            </p:cNvPicPr>
            <p:nvPr userDrawn="1"/>
          </p:nvPicPr>
          <p:blipFill>
            <a:blip r:embed="rId2"/>
            <a:srcRect t="23333"/>
            <a:stretch>
              <a:fillRect/>
            </a:stretch>
          </p:blipFill>
          <p:spPr>
            <a:xfrm>
              <a:off x="0" y="1600200"/>
              <a:ext cx="9144000" cy="5257800"/>
            </a:xfrm>
            <a:prstGeom prst="rect">
              <a:avLst/>
            </a:prstGeom>
          </p:spPr>
        </p:pic>
        <p:pic>
          <p:nvPicPr>
            <p:cNvPr id="8" name="Picture 7" descr="Overlay-HorizontalBridge.jpg"/>
            <p:cNvPicPr>
              <a:picLocks noChangeAspect="1"/>
            </p:cNvPicPr>
            <p:nvPr userDrawn="1"/>
          </p:nvPicPr>
          <p:blipFill>
            <a:blip r:embed="rId3"/>
            <a:stretch>
              <a:fillRect/>
            </a:stretch>
          </p:blipFill>
          <p:spPr>
            <a:xfrm>
              <a:off x="0" y="1372650"/>
              <a:ext cx="9144000" cy="267891"/>
            </a:xfrm>
            <a:prstGeom prst="rect">
              <a:avLst/>
            </a:prstGeom>
          </p:spPr>
        </p:pic>
      </p:grpSp>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ABD02B19-518E-AB48-B470-66C14A7A3B82}" type="datetimeFigureOut">
              <a:rPr lang="en-US" smtClean="0"/>
              <a:t>11/15/2023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D5BBB2E-31B3-834F-87A1-1D5F7761C29E}" type="slidenum">
              <a:rPr lang="en-US" smtClean="0"/>
              <a:t>‹#›</a:t>
            </a:fld>
            <a:endParaRPr lang="en-US"/>
          </a:p>
        </p:txBody>
      </p:sp>
    </p:spTree>
    <p:extLst>
      <p:ext uri="{BB962C8B-B14F-4D97-AF65-F5344CB8AC3E}">
        <p14:creationId xmlns:p14="http://schemas.microsoft.com/office/powerpoint/2010/main" val="34646485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fld id="{259D1229-E24E-814C-8048-DA626125F46A}" type="datetimeFigureOut">
              <a:rPr lang="en-GB"/>
              <a:pPr/>
              <a:t>15/11/2023</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lvl1pPr>
              <a:defRPr/>
            </a:lvl1pPr>
          </a:lstStyle>
          <a:p>
            <a:fld id="{E47BF91B-AA43-9E44-B1C2-A2BA3CBC66EC}" type="slidenum">
              <a:rPr lang="en-GB"/>
              <a:pPr/>
              <a:t>‹#›</a:t>
            </a:fld>
            <a:endParaRPr lang="en-GB"/>
          </a:p>
        </p:txBody>
      </p:sp>
    </p:spTree>
    <p:extLst>
      <p:ext uri="{BB962C8B-B14F-4D97-AF65-F5344CB8AC3E}">
        <p14:creationId xmlns:p14="http://schemas.microsoft.com/office/powerpoint/2010/main" val="757453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1_Blank">
    <p:spTree>
      <p:nvGrpSpPr>
        <p:cNvPr id="1" name=""/>
        <p:cNvGrpSpPr/>
        <p:nvPr/>
      </p:nvGrpSpPr>
      <p:grpSpPr>
        <a:xfrm>
          <a:off x="0" y="0"/>
          <a:ext cx="0" cy="0"/>
          <a:chOff x="0" y="0"/>
          <a:chExt cx="0" cy="0"/>
        </a:xfrm>
      </p:grpSpPr>
      <p:pic>
        <p:nvPicPr>
          <p:cNvPr id="5" name="Picture 4" descr="Overlay-Blank.jpg"/>
          <p:cNvPicPr>
            <a:picLocks noChangeAspect="1"/>
          </p:cNvPicPr>
          <p:nvPr/>
        </p:nvPicPr>
        <p:blipFill>
          <a:blip r:embed="rId2"/>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ABD02B19-518E-AB48-B470-66C14A7A3B82}" type="datetimeFigureOut">
              <a:rPr lang="en-US" smtClean="0"/>
              <a:t>11/15/2023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D5BBB2E-31B3-834F-87A1-1D5F7761C29E}" type="slidenum">
              <a:rPr lang="en-US" smtClean="0"/>
              <a:t>‹#›</a:t>
            </a:fld>
            <a:endParaRPr lang="en-US"/>
          </a:p>
        </p:txBody>
      </p:sp>
    </p:spTree>
    <p:extLst>
      <p:ext uri="{BB962C8B-B14F-4D97-AF65-F5344CB8AC3E}">
        <p14:creationId xmlns:p14="http://schemas.microsoft.com/office/powerpoint/2010/main" val="2346243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l="-6000" r="-6000"/>
          </a:stretch>
        </a:blipFill>
        <a:effectLst/>
      </p:bgPr>
    </p:bg>
    <p:spTree>
      <p:nvGrpSpPr>
        <p:cNvPr id="1" name="Shape 9"/>
        <p:cNvGrpSpPr/>
        <p:nvPr/>
      </p:nvGrpSpPr>
      <p:grpSpPr>
        <a:xfrm>
          <a:off x="0" y="0"/>
          <a:ext cx="0" cy="0"/>
          <a:chOff x="0" y="0"/>
          <a:chExt cx="0" cy="0"/>
        </a:xfrm>
      </p:grpSpPr>
      <p:sp>
        <p:nvSpPr>
          <p:cNvPr id="10" name="Google Shape;10;p9"/>
          <p:cNvSpPr>
            <a:spLocks noGrp="1"/>
          </p:cNvSpPr>
          <p:nvPr>
            <p:ph type="title"/>
          </p:nvPr>
        </p:nvSpPr>
        <p:spPr>
          <a:xfrm>
            <a:off x="489745" y="695325"/>
            <a:ext cx="8164510" cy="1150938"/>
          </a:xfrm>
          <a:prstGeom prst="roundRect">
            <a:avLst>
              <a:gd name="adj" fmla="val 9641"/>
            </a:avLst>
          </a:prstGeom>
          <a:noFill/>
          <a:ln>
            <a:noFill/>
          </a:ln>
        </p:spPr>
        <p:txBody>
          <a:bodyPr spcFirstLastPara="1" wrap="square" lIns="252000" tIns="252000" rIns="252000" bIns="252000" anchor="ctr" anchorCtr="1">
            <a:normAutofit/>
          </a:bodyPr>
          <a:lstStyle>
            <a:lvl1pPr marR="0" lvl="0" algn="l" rtl="0">
              <a:lnSpc>
                <a:spcPct val="90000"/>
              </a:lnSpc>
              <a:spcBef>
                <a:spcPts val="0"/>
              </a:spcBef>
              <a:spcAft>
                <a:spcPts val="0"/>
              </a:spcAft>
              <a:buClr>
                <a:srgbClr val="1C1C1C"/>
              </a:buClr>
              <a:buSzPts val="4000"/>
              <a:buFont typeface="Roboto"/>
              <a:buNone/>
              <a:defRPr sz="4000" b="1" i="0" u="none" strike="noStrike" cap="none">
                <a:solidFill>
                  <a:srgbClr val="1C1C1C"/>
                </a:solidFill>
                <a:latin typeface="Roboto"/>
                <a:ea typeface="Roboto"/>
                <a:cs typeface="Roboto"/>
                <a:sym typeface="Roboto"/>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a:spLocks noGrp="1"/>
          </p:cNvSpPr>
          <p:nvPr>
            <p:ph type="body" idx="1"/>
          </p:nvPr>
        </p:nvSpPr>
        <p:spPr>
          <a:xfrm>
            <a:off x="489745" y="1957386"/>
            <a:ext cx="8164510" cy="4387851"/>
          </a:xfrm>
          <a:prstGeom prst="roundRect">
            <a:avLst>
              <a:gd name="adj" fmla="val 2585"/>
            </a:avLst>
          </a:prstGeom>
          <a:noFill/>
          <a:ln>
            <a:noFill/>
          </a:ln>
        </p:spPr>
        <p:txBody>
          <a:bodyPr spcFirstLastPara="1" wrap="square" lIns="252000" tIns="252000" rIns="252000" bIns="252000" anchor="t" anchorCtr="0">
            <a:norm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Roboto"/>
                <a:ea typeface="Roboto"/>
                <a:cs typeface="Roboto"/>
                <a:sym typeface="Roboto"/>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Roboto"/>
                <a:ea typeface="Roboto"/>
                <a:cs typeface="Roboto"/>
                <a:sym typeface="Roboto"/>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Roboto"/>
                <a:ea typeface="Roboto"/>
                <a:cs typeface="Roboto"/>
                <a:sym typeface="Roboto"/>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Roboto"/>
                <a:ea typeface="Roboto"/>
                <a:cs typeface="Roboto"/>
                <a:sym typeface="Roboto"/>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54" r:id="rId5"/>
    <p:sldLayoutId id="2147483655"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jpg"/><Relationship Id="rId5" Type="http://schemas.openxmlformats.org/officeDocument/2006/relationships/slide" Target="slide3.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9.jpg"/><Relationship Id="rId5" Type="http://schemas.openxmlformats.org/officeDocument/2006/relationships/slide" Target="slide3.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jpg"/><Relationship Id="rId5" Type="http://schemas.openxmlformats.org/officeDocument/2006/relationships/slide" Target="slide3.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slide" Target="slide3.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b="14334"/>
          <a:stretch/>
        </p:blipFill>
        <p:spPr>
          <a:xfrm>
            <a:off x="2415111" y="520535"/>
            <a:ext cx="4591742" cy="2919370"/>
          </a:xfrm>
          <a:prstGeom prst="rect">
            <a:avLst/>
          </a:prstGeom>
          <a:ln>
            <a:noFill/>
          </a:ln>
          <a:effectLst>
            <a:softEdge rad="112500"/>
          </a:effectLst>
        </p:spPr>
      </p:pic>
      <p:sp>
        <p:nvSpPr>
          <p:cNvPr id="7" name="Text Box 2"/>
          <p:cNvSpPr txBox="1">
            <a:spLocks noChangeArrowheads="1"/>
          </p:cNvSpPr>
          <p:nvPr/>
        </p:nvSpPr>
        <p:spPr bwMode="auto">
          <a:xfrm>
            <a:off x="2415111" y="3597321"/>
            <a:ext cx="4686300" cy="1600200"/>
          </a:xfrm>
          <a:prstGeom prst="rect">
            <a:avLst/>
          </a:prstGeom>
          <a:solidFill>
            <a:srgbClr val="E99923"/>
          </a:solidFill>
          <a:ln>
            <a:noFill/>
          </a:ln>
          <a:extLst>
            <a:ext uri="{91240B29-F687-4f45-9708-019B960494DF}">
              <a14:hiddenLine xmlns:a14="http://schemas.microsoft.com/office/drawing/2010/main" xmlns="" w="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fontAlgn="base">
              <a:spcBef>
                <a:spcPct val="0"/>
              </a:spcBef>
              <a:spcAft>
                <a:spcPct val="0"/>
              </a:spcAft>
              <a:defRPr sz="2400">
                <a:solidFill>
                  <a:schemeClr val="tx1"/>
                </a:solidFill>
                <a:latin typeface="Arial" charset="0"/>
                <a:ea typeface="ＭＳ Ｐゴシック" charset="0"/>
              </a:defRPr>
            </a:lvl1pPr>
            <a:lvl2pPr fontAlgn="base">
              <a:spcBef>
                <a:spcPct val="0"/>
              </a:spcBef>
              <a:spcAft>
                <a:spcPct val="0"/>
              </a:spcAft>
              <a:defRPr sz="2400">
                <a:solidFill>
                  <a:schemeClr val="tx1"/>
                </a:solidFill>
                <a:latin typeface="Arial" charset="0"/>
                <a:ea typeface="ＭＳ Ｐゴシック" charset="0"/>
              </a:defRPr>
            </a:lvl2pPr>
            <a:lvl3pPr fontAlgn="base">
              <a:spcBef>
                <a:spcPct val="0"/>
              </a:spcBef>
              <a:spcAft>
                <a:spcPct val="0"/>
              </a:spcAft>
              <a:defRPr sz="2400">
                <a:solidFill>
                  <a:schemeClr val="tx1"/>
                </a:solidFill>
                <a:latin typeface="Arial" charset="0"/>
                <a:ea typeface="ＭＳ Ｐゴシック" charset="0"/>
              </a:defRPr>
            </a:lvl3pPr>
            <a:lvl4pPr fontAlgn="base">
              <a:spcBef>
                <a:spcPct val="0"/>
              </a:spcBef>
              <a:spcAft>
                <a:spcPct val="0"/>
              </a:spcAft>
              <a:defRPr sz="2400">
                <a:solidFill>
                  <a:schemeClr val="tx1"/>
                </a:solidFill>
                <a:latin typeface="Arial" charset="0"/>
                <a:ea typeface="ＭＳ Ｐゴシック" charset="0"/>
              </a:defRPr>
            </a:lvl4pPr>
            <a:lvl5pPr fontAlgn="base">
              <a:spcBef>
                <a:spcPct val="0"/>
              </a:spcBef>
              <a:spcAft>
                <a:spcPct val="0"/>
              </a:spcAft>
              <a:defRPr sz="2400">
                <a:solidFill>
                  <a:schemeClr val="tx1"/>
                </a:solidFill>
                <a:latin typeface="Arial" charset="0"/>
                <a:ea typeface="ＭＳ Ｐゴシック" charset="0"/>
              </a:defRPr>
            </a:lvl5pPr>
            <a:lvl6pPr fontAlgn="base">
              <a:spcBef>
                <a:spcPct val="0"/>
              </a:spcBef>
              <a:spcAft>
                <a:spcPct val="0"/>
              </a:spcAft>
              <a:defRPr sz="2400">
                <a:solidFill>
                  <a:schemeClr val="tx1"/>
                </a:solidFill>
                <a:latin typeface="Arial" charset="0"/>
                <a:ea typeface="ＭＳ Ｐゴシック" charset="0"/>
              </a:defRPr>
            </a:lvl6pPr>
            <a:lvl7pPr fontAlgn="base">
              <a:spcBef>
                <a:spcPct val="0"/>
              </a:spcBef>
              <a:spcAft>
                <a:spcPct val="0"/>
              </a:spcAft>
              <a:defRPr sz="2400">
                <a:solidFill>
                  <a:schemeClr val="tx1"/>
                </a:solidFill>
                <a:latin typeface="Arial" charset="0"/>
                <a:ea typeface="ＭＳ Ｐゴシック" charset="0"/>
              </a:defRPr>
            </a:lvl7pPr>
            <a:lvl8pPr fontAlgn="base">
              <a:spcBef>
                <a:spcPct val="0"/>
              </a:spcBef>
              <a:spcAft>
                <a:spcPct val="0"/>
              </a:spcAft>
              <a:defRPr sz="2400">
                <a:solidFill>
                  <a:schemeClr val="tx1"/>
                </a:solidFill>
                <a:latin typeface="Arial" charset="0"/>
                <a:ea typeface="ＭＳ Ｐゴシック" charset="0"/>
              </a:defRPr>
            </a:lvl8pPr>
            <a:lvl9pPr fontAlgn="base">
              <a:spcBef>
                <a:spcPct val="0"/>
              </a:spcBef>
              <a:spcAft>
                <a:spcPct val="0"/>
              </a:spcAft>
              <a:defRPr sz="2400">
                <a:solidFill>
                  <a:schemeClr val="tx1"/>
                </a:solidFill>
                <a:latin typeface="Arial" charset="0"/>
                <a:ea typeface="ＭＳ Ｐゴシック"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a:ln>
                  <a:noFill/>
                </a:ln>
                <a:solidFill>
                  <a:srgbClr val="FFFFFF"/>
                </a:solidFill>
                <a:effectLst/>
              </a:rPr>
              <a:t>PARENTS’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dirty="0">
                <a:ln>
                  <a:noFill/>
                </a:ln>
                <a:solidFill>
                  <a:srgbClr val="FFFFFF"/>
                </a:solidFill>
                <a:effectLst/>
              </a:rPr>
              <a:t>INFORMATION </a:t>
            </a:r>
          </a:p>
          <a:p>
            <a:pPr marL="0" marR="0" lvl="0" indent="0" algn="ctr" defTabSz="914400" rtl="0" eaLnBrk="1" fontAlgn="base" latinLnBrk="0" hangingPunct="1">
              <a:lnSpc>
                <a:spcPct val="100000"/>
              </a:lnSpc>
              <a:spcBef>
                <a:spcPct val="0"/>
              </a:spcBef>
              <a:spcAft>
                <a:spcPct val="0"/>
              </a:spcAft>
              <a:buClrTx/>
              <a:buSzTx/>
              <a:buFontTx/>
              <a:buNone/>
              <a:tabLst/>
            </a:pPr>
            <a:r>
              <a:rPr lang="en-US" sz="3200" b="1" dirty="0">
                <a:solidFill>
                  <a:srgbClr val="FFFFFF"/>
                </a:solidFill>
              </a:rPr>
              <a:t>EVENING</a:t>
            </a:r>
            <a:endParaRPr kumimoji="0" lang="en-US" sz="3200" b="1" i="0" u="none" strike="noStrike" cap="none" normalizeH="0" baseline="0" dirty="0">
              <a:ln>
                <a:noFill/>
              </a:ln>
              <a:solidFill>
                <a:srgbClr val="FFFFFF"/>
              </a:solidFill>
              <a:effectLst/>
            </a:endParaRPr>
          </a:p>
        </p:txBody>
      </p:sp>
      <p:sp>
        <p:nvSpPr>
          <p:cNvPr id="9" name="Text Box 5"/>
          <p:cNvSpPr txBox="1">
            <a:spLocks noChangeArrowheads="1"/>
          </p:cNvSpPr>
          <p:nvPr/>
        </p:nvSpPr>
        <p:spPr bwMode="auto">
          <a:xfrm>
            <a:off x="2415111" y="5197523"/>
            <a:ext cx="4686300" cy="479425"/>
          </a:xfrm>
          <a:prstGeom prst="rect">
            <a:avLst/>
          </a:prstGeom>
          <a:solidFill>
            <a:srgbClr val="2E214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fontAlgn="base">
              <a:spcBef>
                <a:spcPct val="0"/>
              </a:spcBef>
              <a:spcAft>
                <a:spcPct val="0"/>
              </a:spcAft>
              <a:defRPr sz="2400">
                <a:solidFill>
                  <a:schemeClr val="tx1"/>
                </a:solidFill>
                <a:latin typeface="Arial" charset="0"/>
                <a:ea typeface="ＭＳ Ｐゴシック" charset="0"/>
              </a:defRPr>
            </a:lvl1pPr>
            <a:lvl2pPr fontAlgn="base">
              <a:spcBef>
                <a:spcPct val="0"/>
              </a:spcBef>
              <a:spcAft>
                <a:spcPct val="0"/>
              </a:spcAft>
              <a:defRPr sz="2400">
                <a:solidFill>
                  <a:schemeClr val="tx1"/>
                </a:solidFill>
                <a:latin typeface="Arial" charset="0"/>
                <a:ea typeface="ＭＳ Ｐゴシック" charset="0"/>
              </a:defRPr>
            </a:lvl2pPr>
            <a:lvl3pPr fontAlgn="base">
              <a:spcBef>
                <a:spcPct val="0"/>
              </a:spcBef>
              <a:spcAft>
                <a:spcPct val="0"/>
              </a:spcAft>
              <a:defRPr sz="2400">
                <a:solidFill>
                  <a:schemeClr val="tx1"/>
                </a:solidFill>
                <a:latin typeface="Arial" charset="0"/>
                <a:ea typeface="ＭＳ Ｐゴシック" charset="0"/>
              </a:defRPr>
            </a:lvl3pPr>
            <a:lvl4pPr fontAlgn="base">
              <a:spcBef>
                <a:spcPct val="0"/>
              </a:spcBef>
              <a:spcAft>
                <a:spcPct val="0"/>
              </a:spcAft>
              <a:defRPr sz="2400">
                <a:solidFill>
                  <a:schemeClr val="tx1"/>
                </a:solidFill>
                <a:latin typeface="Arial" charset="0"/>
                <a:ea typeface="ＭＳ Ｐゴシック" charset="0"/>
              </a:defRPr>
            </a:lvl4pPr>
            <a:lvl5pPr fontAlgn="base">
              <a:spcBef>
                <a:spcPct val="0"/>
              </a:spcBef>
              <a:spcAft>
                <a:spcPct val="0"/>
              </a:spcAft>
              <a:defRPr sz="2400">
                <a:solidFill>
                  <a:schemeClr val="tx1"/>
                </a:solidFill>
                <a:latin typeface="Arial" charset="0"/>
                <a:ea typeface="ＭＳ Ｐゴシック" charset="0"/>
              </a:defRPr>
            </a:lvl5pPr>
            <a:lvl6pPr fontAlgn="base">
              <a:spcBef>
                <a:spcPct val="0"/>
              </a:spcBef>
              <a:spcAft>
                <a:spcPct val="0"/>
              </a:spcAft>
              <a:defRPr sz="2400">
                <a:solidFill>
                  <a:schemeClr val="tx1"/>
                </a:solidFill>
                <a:latin typeface="Arial" charset="0"/>
                <a:ea typeface="ＭＳ Ｐゴシック" charset="0"/>
              </a:defRPr>
            </a:lvl6pPr>
            <a:lvl7pPr fontAlgn="base">
              <a:spcBef>
                <a:spcPct val="0"/>
              </a:spcBef>
              <a:spcAft>
                <a:spcPct val="0"/>
              </a:spcAft>
              <a:defRPr sz="2400">
                <a:solidFill>
                  <a:schemeClr val="tx1"/>
                </a:solidFill>
                <a:latin typeface="Arial" charset="0"/>
                <a:ea typeface="ＭＳ Ｐゴシック" charset="0"/>
              </a:defRPr>
            </a:lvl7pPr>
            <a:lvl8pPr fontAlgn="base">
              <a:spcBef>
                <a:spcPct val="0"/>
              </a:spcBef>
              <a:spcAft>
                <a:spcPct val="0"/>
              </a:spcAft>
              <a:defRPr sz="2400">
                <a:solidFill>
                  <a:schemeClr val="tx1"/>
                </a:solidFill>
                <a:latin typeface="Arial" charset="0"/>
                <a:ea typeface="ＭＳ Ｐゴシック" charset="0"/>
              </a:defRPr>
            </a:lvl8pPr>
            <a:lvl9pPr fontAlgn="base">
              <a:spcBef>
                <a:spcPct val="0"/>
              </a:spcBef>
              <a:spcAft>
                <a:spcPct val="0"/>
              </a:spcAft>
              <a:defRPr sz="2400">
                <a:solidFill>
                  <a:schemeClr val="tx1"/>
                </a:solidFill>
                <a:latin typeface="Arial" charset="0"/>
                <a:ea typeface="ＭＳ Ｐゴシック"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charset="0"/>
              <a:ea typeface="ＭＳ Ｐゴシック" charset="0"/>
            </a:endParaRPr>
          </a:p>
        </p:txBody>
      </p:sp>
      <p:sp>
        <p:nvSpPr>
          <p:cNvPr id="10" name="Text Box 6"/>
          <p:cNvSpPr txBox="1">
            <a:spLocks noChangeArrowheads="1"/>
          </p:cNvSpPr>
          <p:nvPr/>
        </p:nvSpPr>
        <p:spPr bwMode="auto">
          <a:xfrm>
            <a:off x="2509670" y="5260140"/>
            <a:ext cx="4346575" cy="4270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0">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fontAlgn="base">
              <a:spcBef>
                <a:spcPct val="0"/>
              </a:spcBef>
              <a:spcAft>
                <a:spcPct val="0"/>
              </a:spcAft>
              <a:defRPr sz="2400">
                <a:solidFill>
                  <a:schemeClr val="tx1"/>
                </a:solidFill>
                <a:latin typeface="Arial" charset="0"/>
                <a:ea typeface="ＭＳ Ｐゴシック" charset="0"/>
              </a:defRPr>
            </a:lvl1pPr>
            <a:lvl2pPr fontAlgn="base">
              <a:spcBef>
                <a:spcPct val="0"/>
              </a:spcBef>
              <a:spcAft>
                <a:spcPct val="0"/>
              </a:spcAft>
              <a:defRPr sz="2400">
                <a:solidFill>
                  <a:schemeClr val="tx1"/>
                </a:solidFill>
                <a:latin typeface="Arial" charset="0"/>
                <a:ea typeface="ＭＳ Ｐゴシック" charset="0"/>
              </a:defRPr>
            </a:lvl2pPr>
            <a:lvl3pPr fontAlgn="base">
              <a:spcBef>
                <a:spcPct val="0"/>
              </a:spcBef>
              <a:spcAft>
                <a:spcPct val="0"/>
              </a:spcAft>
              <a:defRPr sz="2400">
                <a:solidFill>
                  <a:schemeClr val="tx1"/>
                </a:solidFill>
                <a:latin typeface="Arial" charset="0"/>
                <a:ea typeface="ＭＳ Ｐゴシック" charset="0"/>
              </a:defRPr>
            </a:lvl3pPr>
            <a:lvl4pPr fontAlgn="base">
              <a:spcBef>
                <a:spcPct val="0"/>
              </a:spcBef>
              <a:spcAft>
                <a:spcPct val="0"/>
              </a:spcAft>
              <a:defRPr sz="2400">
                <a:solidFill>
                  <a:schemeClr val="tx1"/>
                </a:solidFill>
                <a:latin typeface="Arial" charset="0"/>
                <a:ea typeface="ＭＳ Ｐゴシック" charset="0"/>
              </a:defRPr>
            </a:lvl4pPr>
            <a:lvl5pPr fontAlgn="base">
              <a:spcBef>
                <a:spcPct val="0"/>
              </a:spcBef>
              <a:spcAft>
                <a:spcPct val="0"/>
              </a:spcAft>
              <a:defRPr sz="2400">
                <a:solidFill>
                  <a:schemeClr val="tx1"/>
                </a:solidFill>
                <a:latin typeface="Arial" charset="0"/>
                <a:ea typeface="ＭＳ Ｐゴシック" charset="0"/>
              </a:defRPr>
            </a:lvl5pPr>
            <a:lvl6pPr fontAlgn="base">
              <a:spcBef>
                <a:spcPct val="0"/>
              </a:spcBef>
              <a:spcAft>
                <a:spcPct val="0"/>
              </a:spcAft>
              <a:defRPr sz="2400">
                <a:solidFill>
                  <a:schemeClr val="tx1"/>
                </a:solidFill>
                <a:latin typeface="Arial" charset="0"/>
                <a:ea typeface="ＭＳ Ｐゴシック" charset="0"/>
              </a:defRPr>
            </a:lvl6pPr>
            <a:lvl7pPr fontAlgn="base">
              <a:spcBef>
                <a:spcPct val="0"/>
              </a:spcBef>
              <a:spcAft>
                <a:spcPct val="0"/>
              </a:spcAft>
              <a:defRPr sz="2400">
                <a:solidFill>
                  <a:schemeClr val="tx1"/>
                </a:solidFill>
                <a:latin typeface="Arial" charset="0"/>
                <a:ea typeface="ＭＳ Ｐゴシック" charset="0"/>
              </a:defRPr>
            </a:lvl7pPr>
            <a:lvl8pPr fontAlgn="base">
              <a:spcBef>
                <a:spcPct val="0"/>
              </a:spcBef>
              <a:spcAft>
                <a:spcPct val="0"/>
              </a:spcAft>
              <a:defRPr sz="2400">
                <a:solidFill>
                  <a:schemeClr val="tx1"/>
                </a:solidFill>
                <a:latin typeface="Arial" charset="0"/>
                <a:ea typeface="ＭＳ Ｐゴシック" charset="0"/>
              </a:defRPr>
            </a:lvl8pPr>
            <a:lvl9pPr fontAlgn="base">
              <a:spcBef>
                <a:spcPct val="0"/>
              </a:spcBef>
              <a:spcAft>
                <a:spcPct val="0"/>
              </a:spcAft>
              <a:defRPr sz="2400">
                <a:solidFill>
                  <a:schemeClr val="tx1"/>
                </a:solidFill>
                <a:latin typeface="Arial" charset="0"/>
                <a:ea typeface="ＭＳ Ｐゴシック"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000" b="1" i="0" u="none" strike="noStrike" cap="none" normalizeH="0" baseline="0" dirty="0">
                <a:ln>
                  <a:noFill/>
                </a:ln>
                <a:solidFill>
                  <a:srgbClr val="FFFFFF"/>
                </a:solidFill>
                <a:effectLst/>
                <a:latin typeface="Arial" charset="0"/>
                <a:ea typeface="ÇlÇr ñæí©" charset="0"/>
              </a:rPr>
              <a:t>YEAR 6 SATS 2024 </a:t>
            </a:r>
            <a:endParaRPr kumimoji="0" lang="en-US" sz="2000" b="0" i="0" u="none" strike="noStrike" cap="none" normalizeH="0" baseline="0" dirty="0">
              <a:ln>
                <a:noFill/>
              </a:ln>
              <a:solidFill>
                <a:schemeClr val="tx1"/>
              </a:solidFill>
              <a:effectLst/>
              <a:latin typeface="Arial" charset="0"/>
            </a:endParaRPr>
          </a:p>
        </p:txBody>
      </p:sp>
    </p:spTree>
    <p:extLst>
      <p:ext uri="{BB962C8B-B14F-4D97-AF65-F5344CB8AC3E}">
        <p14:creationId xmlns:p14="http://schemas.microsoft.com/office/powerpoint/2010/main" val="22299059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8"/>
        <p:cNvGrpSpPr/>
        <p:nvPr/>
      </p:nvGrpSpPr>
      <p:grpSpPr>
        <a:xfrm>
          <a:off x="0" y="0"/>
          <a:ext cx="0" cy="0"/>
          <a:chOff x="0" y="0"/>
          <a:chExt cx="0" cy="0"/>
        </a:xfrm>
      </p:grpSpPr>
      <p:sp>
        <p:nvSpPr>
          <p:cNvPr id="39" name="Google Shape;39;p2"/>
          <p:cNvSpPr/>
          <p:nvPr/>
        </p:nvSpPr>
        <p:spPr>
          <a:xfrm>
            <a:off x="0" y="-18038"/>
            <a:ext cx="9144000" cy="1684034"/>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40" name="Google Shape;40;p2"/>
          <p:cNvSpPr/>
          <p:nvPr/>
        </p:nvSpPr>
        <p:spPr>
          <a:xfrm>
            <a:off x="0" y="1665996"/>
            <a:ext cx="9144000" cy="56193"/>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41" name="Google Shape;41;p2"/>
          <p:cNvSpPr txBox="1"/>
          <p:nvPr/>
        </p:nvSpPr>
        <p:spPr>
          <a:xfrm>
            <a:off x="443061" y="558000"/>
            <a:ext cx="8352596" cy="600124"/>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3300" b="0" i="0" u="none" strike="noStrike" kern="0" cap="none" spc="0" normalizeH="0" baseline="0" noProof="0" dirty="0">
                <a:ln>
                  <a:noFill/>
                </a:ln>
                <a:solidFill>
                  <a:srgbClr val="1C1C1C"/>
                </a:solidFill>
                <a:effectLst/>
                <a:uLnTx/>
                <a:uFillTx/>
                <a:latin typeface="Roboto Black"/>
                <a:ea typeface="Roboto Black"/>
                <a:cs typeface="Roboto Black"/>
                <a:sym typeface="Roboto Black"/>
              </a:rPr>
              <a:t>End of Key Stage Two Assessments 2024</a:t>
            </a:r>
            <a:endParaRPr kumimoji="0" lang="en-GB" sz="1400" b="0" i="0" u="none" strike="noStrike" kern="0" cap="none" spc="0" normalizeH="0" baseline="0" noProof="0" dirty="0">
              <a:ln>
                <a:noFill/>
              </a:ln>
              <a:solidFill>
                <a:srgbClr val="000000"/>
              </a:solidFill>
              <a:effectLst/>
              <a:uLnTx/>
              <a:uFillTx/>
              <a:latin typeface="Arial"/>
              <a:cs typeface="Arial"/>
              <a:sym typeface="Arial"/>
            </a:endParaRPr>
          </a:p>
        </p:txBody>
      </p:sp>
      <p:pic>
        <p:nvPicPr>
          <p:cNvPr id="42" name="Google Shape;42;p2"/>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43" name="Google Shape;43;p2"/>
          <p:cNvPicPr preferRelativeResize="0"/>
          <p:nvPr/>
        </p:nvPicPr>
        <p:blipFill rotWithShape="1">
          <a:blip r:embed="rId4">
            <a:alphaModFix/>
          </a:blip>
          <a:srcRect/>
          <a:stretch/>
        </p:blipFill>
        <p:spPr>
          <a:xfrm>
            <a:off x="0" y="6118506"/>
            <a:ext cx="9144000" cy="739494"/>
          </a:xfrm>
          <a:prstGeom prst="rect">
            <a:avLst/>
          </a:prstGeom>
          <a:noFill/>
          <a:ln>
            <a:noFill/>
          </a:ln>
        </p:spPr>
      </p:pic>
      <p:pic>
        <p:nvPicPr>
          <p:cNvPr id="44" name="Google Shape;44;p2"/>
          <p:cNvPicPr preferRelativeResize="0"/>
          <p:nvPr/>
        </p:nvPicPr>
        <p:blipFill rotWithShape="1">
          <a:blip r:embed="rId5">
            <a:alphaModFix/>
          </a:blip>
          <a:srcRect/>
          <a:stretch/>
        </p:blipFill>
        <p:spPr>
          <a:xfrm>
            <a:off x="0" y="6768865"/>
            <a:ext cx="9144000" cy="10717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p14:dur="100" advTm="2000">
        <p:cut/>
      </p:transition>
    </mc:Choice>
    <mc:Fallback xmlns="">
      <p:transition advTm="2000">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fade">
                                      <p:cBhvr>
                                        <p:cTn id="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3"/>
          <p:cNvSpPr txBox="1"/>
          <p:nvPr/>
        </p:nvSpPr>
        <p:spPr>
          <a:xfrm>
            <a:off x="299405" y="549275"/>
            <a:ext cx="8545190" cy="805551"/>
          </a:xfrm>
          <a:prstGeom prst="rect">
            <a:avLst/>
          </a:prstGeom>
          <a:solidFill>
            <a:srgbClr val="FDE7CF"/>
          </a:solidFill>
          <a:ln>
            <a:noFill/>
          </a:ln>
        </p:spPr>
        <p:txBody>
          <a:bodyPr spcFirstLastPara="1" wrap="square" lIns="216000" tIns="216000" rIns="216000" bIns="216000" anchor="t" anchorCtr="0">
            <a:spAutoFit/>
          </a:bodyPr>
          <a:lstStyle/>
          <a:p>
            <a:pPr marL="271463" marR="0" lvl="0" indent="-271463"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Contents</a:t>
            </a:r>
            <a:endParaRPr dirty="0"/>
          </a:p>
        </p:txBody>
      </p:sp>
      <p:graphicFrame>
        <p:nvGraphicFramePr>
          <p:cNvPr id="6" name="Google Shape;50;p3">
            <a:extLst>
              <a:ext uri="{FF2B5EF4-FFF2-40B4-BE49-F238E27FC236}">
                <a16:creationId xmlns:a16="http://schemas.microsoft.com/office/drawing/2014/main" id="{F6797E40-90B1-4A2C-BF9F-237AB55A265F}"/>
              </a:ext>
            </a:extLst>
          </p:cNvPr>
          <p:cNvGraphicFramePr/>
          <p:nvPr>
            <p:extLst>
              <p:ext uri="{D42A27DB-BD31-4B8C-83A1-F6EECF244321}">
                <p14:modId xmlns:p14="http://schemas.microsoft.com/office/powerpoint/2010/main" val="1041236825"/>
              </p:ext>
            </p:extLst>
          </p:nvPr>
        </p:nvGraphicFramePr>
        <p:xfrm>
          <a:off x="299405" y="1404796"/>
          <a:ext cx="8545200" cy="2172200"/>
        </p:xfrm>
        <a:graphic>
          <a:graphicData uri="http://schemas.openxmlformats.org/drawingml/2006/table">
            <a:tbl>
              <a:tblPr firstRow="1" bandRow="1">
                <a:noFill/>
                <a:tableStyleId>{7EBF4DFF-72F8-425C-84C1-588916F6E571}</a:tableStyleId>
              </a:tblPr>
              <a:tblGrid>
                <a:gridCol w="208300">
                  <a:extLst>
                    <a:ext uri="{9D8B030D-6E8A-4147-A177-3AD203B41FA5}">
                      <a16:colId xmlns:a16="http://schemas.microsoft.com/office/drawing/2014/main" val="20000"/>
                    </a:ext>
                  </a:extLst>
                </a:gridCol>
                <a:gridCol w="8336900">
                  <a:extLst>
                    <a:ext uri="{9D8B030D-6E8A-4147-A177-3AD203B41FA5}">
                      <a16:colId xmlns:a16="http://schemas.microsoft.com/office/drawing/2014/main" val="20001"/>
                    </a:ext>
                  </a:extLst>
                </a:gridCol>
              </a:tblGrid>
              <a:tr h="315950">
                <a:tc>
                  <a:txBody>
                    <a:bodyPr/>
                    <a:lstStyle/>
                    <a:p>
                      <a:pPr marL="0" marR="0" lvl="0" indent="0" algn="r" rtl="0">
                        <a:spcBef>
                          <a:spcPts val="0"/>
                        </a:spcBef>
                        <a:spcAft>
                          <a:spcPts val="0"/>
                        </a:spcAft>
                        <a:buNone/>
                      </a:pPr>
                      <a:endParaRPr sz="1600" b="1" u="none" strike="noStrike" cap="none">
                        <a:solidFill>
                          <a:schemeClr val="lt1"/>
                        </a:solidFill>
                        <a:latin typeface="Roboto"/>
                        <a:ea typeface="Roboto"/>
                        <a:cs typeface="Roboto"/>
                        <a:sym typeface="Roboto"/>
                      </a:endParaRPr>
                    </a:p>
                  </a:txBody>
                  <a:tcPr marL="91450" marR="91450" marT="36000" marB="36000">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none" strike="noStrike" cap="none" dirty="0">
                          <a:solidFill>
                            <a:schemeClr val="dk1"/>
                          </a:solidFill>
                          <a:latin typeface="Roboto"/>
                          <a:ea typeface="Roboto"/>
                          <a:cs typeface="Roboto"/>
                          <a:sym typeface="Roboto"/>
                        </a:rPr>
                        <a:t>What are end of key stage two assessments? </a:t>
                      </a:r>
                      <a:endParaRPr sz="1600" b="1" u="none" dirty="0">
                        <a:solidFill>
                          <a:schemeClr val="dk1"/>
                        </a:solidFill>
                        <a:latin typeface="Roboto"/>
                        <a:ea typeface="Roboto"/>
                        <a:cs typeface="Roboto"/>
                        <a:sym typeface="Roboto"/>
                      </a:endParaRPr>
                    </a:p>
                  </a:txBody>
                  <a:tcPr marL="91450" marR="91450" marT="36000" marB="36000">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45725">
                <a:tc>
                  <a:txBody>
                    <a:bodyPr/>
                    <a:lstStyle/>
                    <a:p>
                      <a:pPr marL="0" marR="0" lvl="0" indent="0" algn="r" rtl="0">
                        <a:spcBef>
                          <a:spcPts val="0"/>
                        </a:spcBef>
                        <a:spcAft>
                          <a:spcPts val="0"/>
                        </a:spcAft>
                        <a:buNone/>
                      </a:pPr>
                      <a:endParaRPr sz="300" b="1">
                        <a:solidFill>
                          <a:schemeClr val="lt1"/>
                        </a:solidFill>
                        <a:latin typeface="Roboto"/>
                        <a:ea typeface="Roboto"/>
                        <a:cs typeface="Roboto"/>
                        <a:sym typeface="Roboto"/>
                      </a:endParaRPr>
                    </a:p>
                  </a:txBody>
                  <a:tcPr marL="91450" marR="91450" marT="0" marB="0">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l" rtl="0">
                        <a:spcBef>
                          <a:spcPts val="0"/>
                        </a:spcBef>
                        <a:spcAft>
                          <a:spcPts val="0"/>
                        </a:spcAft>
                        <a:buNone/>
                      </a:pPr>
                      <a:endParaRPr sz="300" b="1">
                        <a:solidFill>
                          <a:schemeClr val="dk1"/>
                        </a:solidFill>
                        <a:latin typeface="Roboto"/>
                        <a:ea typeface="Roboto"/>
                        <a:cs typeface="Roboto"/>
                        <a:sym typeface="Roboto"/>
                      </a:endParaRPr>
                    </a:p>
                  </a:txBody>
                  <a:tcPr marL="91450" marR="91450" marT="0" marB="0">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315950">
                <a:tc>
                  <a:txBody>
                    <a:bodyPr/>
                    <a:lstStyle/>
                    <a:p>
                      <a:pPr marL="0" marR="0" lvl="0" indent="0" algn="r" rtl="0">
                        <a:spcBef>
                          <a:spcPts val="0"/>
                        </a:spcBef>
                        <a:spcAft>
                          <a:spcPts val="0"/>
                        </a:spcAft>
                        <a:buNone/>
                      </a:pPr>
                      <a:endParaRPr sz="1600" b="1">
                        <a:solidFill>
                          <a:schemeClr val="lt1"/>
                        </a:solidFill>
                        <a:latin typeface="Roboto"/>
                        <a:ea typeface="Roboto"/>
                        <a:cs typeface="Roboto"/>
                        <a:sym typeface="Roboto"/>
                      </a:endParaRPr>
                    </a:p>
                  </a:txBody>
                  <a:tcPr marL="91450" marR="91450" marT="36000" marB="36000">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none" dirty="0">
                          <a:solidFill>
                            <a:schemeClr val="dk1"/>
                          </a:solidFill>
                          <a:latin typeface="Roboto"/>
                          <a:ea typeface="Roboto"/>
                          <a:cs typeface="Roboto"/>
                          <a:sym typeface="Roboto"/>
                        </a:rPr>
                        <a:t>When do they happen?</a:t>
                      </a:r>
                      <a:endParaRPr sz="1600" b="1" u="none" dirty="0">
                        <a:solidFill>
                          <a:schemeClr val="dk1"/>
                        </a:solidFill>
                        <a:latin typeface="Roboto"/>
                        <a:ea typeface="Roboto"/>
                        <a:cs typeface="Roboto"/>
                        <a:sym typeface="Roboto"/>
                      </a:endParaRPr>
                    </a:p>
                  </a:txBody>
                  <a:tcPr marL="91450" marR="91450" marT="36000" marB="36000">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45725">
                <a:tc>
                  <a:txBody>
                    <a:bodyPr/>
                    <a:lstStyle/>
                    <a:p>
                      <a:pPr marL="0" marR="0" lvl="0" indent="0" algn="r" rtl="0">
                        <a:spcBef>
                          <a:spcPts val="0"/>
                        </a:spcBef>
                        <a:spcAft>
                          <a:spcPts val="0"/>
                        </a:spcAft>
                        <a:buNone/>
                      </a:pPr>
                      <a:endParaRPr sz="300" b="1">
                        <a:solidFill>
                          <a:schemeClr val="lt1"/>
                        </a:solidFill>
                        <a:latin typeface="Roboto"/>
                        <a:ea typeface="Roboto"/>
                        <a:cs typeface="Roboto"/>
                        <a:sym typeface="Roboto"/>
                      </a:endParaRPr>
                    </a:p>
                  </a:txBody>
                  <a:tcPr marL="91450" marR="91450" marT="0" marB="0">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l" rtl="0">
                        <a:spcBef>
                          <a:spcPts val="0"/>
                        </a:spcBef>
                        <a:spcAft>
                          <a:spcPts val="0"/>
                        </a:spcAft>
                        <a:buNone/>
                      </a:pPr>
                      <a:endParaRPr sz="300" b="1">
                        <a:solidFill>
                          <a:schemeClr val="dk1"/>
                        </a:solidFill>
                        <a:latin typeface="Roboto"/>
                        <a:ea typeface="Roboto"/>
                        <a:cs typeface="Roboto"/>
                        <a:sym typeface="Roboto"/>
                      </a:endParaRPr>
                    </a:p>
                  </a:txBody>
                  <a:tcPr marL="91450" marR="91450" marT="0" marB="0">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315950">
                <a:tc>
                  <a:txBody>
                    <a:bodyPr/>
                    <a:lstStyle/>
                    <a:p>
                      <a:pPr marL="0" marR="0" lvl="0" indent="0" algn="r" rtl="0">
                        <a:spcBef>
                          <a:spcPts val="0"/>
                        </a:spcBef>
                        <a:spcAft>
                          <a:spcPts val="0"/>
                        </a:spcAft>
                        <a:buNone/>
                      </a:pPr>
                      <a:endParaRPr sz="1600" b="1">
                        <a:solidFill>
                          <a:schemeClr val="lt1"/>
                        </a:solidFill>
                        <a:latin typeface="Roboto"/>
                        <a:ea typeface="Roboto"/>
                        <a:cs typeface="Roboto"/>
                        <a:sym typeface="Roboto"/>
                      </a:endParaRPr>
                    </a:p>
                  </a:txBody>
                  <a:tcPr marL="91450" marR="91450" marT="36000" marB="36000">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none" dirty="0">
                          <a:solidFill>
                            <a:schemeClr val="dk1"/>
                          </a:solidFill>
                          <a:latin typeface="Roboto"/>
                          <a:ea typeface="Roboto"/>
                          <a:cs typeface="Roboto"/>
                          <a:sym typeface="Roboto"/>
                        </a:rPr>
                        <a:t>What are the children tested on?</a:t>
                      </a:r>
                      <a:endParaRPr sz="1600" b="1" u="none" dirty="0">
                        <a:solidFill>
                          <a:schemeClr val="dk1"/>
                        </a:solidFill>
                        <a:latin typeface="Roboto"/>
                        <a:ea typeface="Roboto"/>
                        <a:cs typeface="Roboto"/>
                        <a:sym typeface="Roboto"/>
                      </a:endParaRPr>
                    </a:p>
                  </a:txBody>
                  <a:tcPr marL="91450" marR="91450" marT="36000" marB="36000">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r h="45725">
                <a:tc>
                  <a:txBody>
                    <a:bodyPr/>
                    <a:lstStyle/>
                    <a:p>
                      <a:pPr marL="0" marR="0" lvl="0" indent="0" algn="r" rtl="0">
                        <a:spcBef>
                          <a:spcPts val="0"/>
                        </a:spcBef>
                        <a:spcAft>
                          <a:spcPts val="0"/>
                        </a:spcAft>
                        <a:buNone/>
                      </a:pPr>
                      <a:endParaRPr sz="300" b="1">
                        <a:solidFill>
                          <a:schemeClr val="lt1"/>
                        </a:solidFill>
                        <a:latin typeface="Roboto"/>
                        <a:ea typeface="Roboto"/>
                        <a:cs typeface="Roboto"/>
                        <a:sym typeface="Roboto"/>
                      </a:endParaRPr>
                    </a:p>
                  </a:txBody>
                  <a:tcPr marL="91450" marR="91450" marT="0" marB="0">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l" rtl="0">
                        <a:spcBef>
                          <a:spcPts val="0"/>
                        </a:spcBef>
                        <a:spcAft>
                          <a:spcPts val="0"/>
                        </a:spcAft>
                        <a:buNone/>
                      </a:pPr>
                      <a:endParaRPr sz="300" b="1">
                        <a:solidFill>
                          <a:schemeClr val="dk1"/>
                        </a:solidFill>
                        <a:latin typeface="Roboto"/>
                        <a:ea typeface="Roboto"/>
                        <a:cs typeface="Roboto"/>
                        <a:sym typeface="Roboto"/>
                      </a:endParaRPr>
                    </a:p>
                  </a:txBody>
                  <a:tcPr marL="91450" marR="91450" marT="0" marB="0">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5"/>
                  </a:ext>
                </a:extLst>
              </a:tr>
              <a:tr h="315950">
                <a:tc>
                  <a:txBody>
                    <a:bodyPr/>
                    <a:lstStyle/>
                    <a:p>
                      <a:pPr marL="0" marR="0" lvl="0" indent="0" algn="r" rtl="0">
                        <a:spcBef>
                          <a:spcPts val="0"/>
                        </a:spcBef>
                        <a:spcAft>
                          <a:spcPts val="0"/>
                        </a:spcAft>
                        <a:buNone/>
                      </a:pPr>
                      <a:endParaRPr sz="1600" b="1">
                        <a:solidFill>
                          <a:schemeClr val="lt1"/>
                        </a:solidFill>
                        <a:latin typeface="Roboto"/>
                        <a:ea typeface="Roboto"/>
                        <a:cs typeface="Roboto"/>
                        <a:sym typeface="Roboto"/>
                      </a:endParaRPr>
                    </a:p>
                  </a:txBody>
                  <a:tcPr marL="91450" marR="91450" marT="36000" marB="36000">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none" dirty="0">
                          <a:solidFill>
                            <a:schemeClr val="dk1"/>
                          </a:solidFill>
                          <a:latin typeface="Roboto"/>
                          <a:ea typeface="Roboto"/>
                          <a:cs typeface="Roboto"/>
                          <a:sym typeface="Roboto"/>
                        </a:rPr>
                        <a:t>How are the tests administered? </a:t>
                      </a:r>
                      <a:endParaRPr sz="1600" b="1" u="none" dirty="0">
                        <a:solidFill>
                          <a:schemeClr val="dk1"/>
                        </a:solidFill>
                        <a:latin typeface="Roboto"/>
                        <a:ea typeface="Roboto"/>
                        <a:cs typeface="Roboto"/>
                        <a:sym typeface="Roboto"/>
                      </a:endParaRPr>
                    </a:p>
                  </a:txBody>
                  <a:tcPr marL="91450" marR="91450" marT="36000" marB="36000">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extLst>
                  <a:ext uri="{0D108BD9-81ED-4DB2-BD59-A6C34878D82A}">
                    <a16:rowId xmlns:a16="http://schemas.microsoft.com/office/drawing/2014/main" val="10006"/>
                  </a:ext>
                </a:extLst>
              </a:tr>
              <a:tr h="45725">
                <a:tc>
                  <a:txBody>
                    <a:bodyPr/>
                    <a:lstStyle/>
                    <a:p>
                      <a:pPr marL="0" marR="0" lvl="0" indent="0" algn="r" rtl="0">
                        <a:spcBef>
                          <a:spcPts val="0"/>
                        </a:spcBef>
                        <a:spcAft>
                          <a:spcPts val="0"/>
                        </a:spcAft>
                        <a:buNone/>
                      </a:pPr>
                      <a:endParaRPr sz="300" b="1">
                        <a:solidFill>
                          <a:schemeClr val="lt1"/>
                        </a:solidFill>
                        <a:latin typeface="Roboto"/>
                        <a:ea typeface="Roboto"/>
                        <a:cs typeface="Roboto"/>
                        <a:sym typeface="Roboto"/>
                      </a:endParaRPr>
                    </a:p>
                  </a:txBody>
                  <a:tcPr marL="91450" marR="91450" marT="0" marB="0">
                    <a:lnL w="9525" cap="flat" cmpd="sng">
                      <a:solidFill>
                        <a:srgbClr val="000000">
                          <a:alpha val="0"/>
                        </a:srgbClr>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l" rtl="0">
                        <a:spcBef>
                          <a:spcPts val="0"/>
                        </a:spcBef>
                        <a:spcAft>
                          <a:spcPts val="0"/>
                        </a:spcAft>
                        <a:buNone/>
                      </a:pPr>
                      <a:endParaRPr sz="300" b="1">
                        <a:solidFill>
                          <a:schemeClr val="dk1"/>
                        </a:solidFill>
                        <a:latin typeface="Roboto"/>
                        <a:ea typeface="Roboto"/>
                        <a:cs typeface="Roboto"/>
                        <a:sym typeface="Roboto"/>
                      </a:endParaRPr>
                    </a:p>
                  </a:txBody>
                  <a:tcPr marL="91450" marR="91450" marT="0" marB="0">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7"/>
                  </a:ext>
                </a:extLst>
              </a:tr>
              <a:tr h="315950">
                <a:tc>
                  <a:txBody>
                    <a:bodyPr/>
                    <a:lstStyle/>
                    <a:p>
                      <a:pPr marL="0" marR="0" lvl="0" indent="0" algn="r" rtl="0">
                        <a:spcBef>
                          <a:spcPts val="0"/>
                        </a:spcBef>
                        <a:spcAft>
                          <a:spcPts val="0"/>
                        </a:spcAft>
                        <a:buNone/>
                      </a:pPr>
                      <a:endParaRPr sz="1600" b="1">
                        <a:solidFill>
                          <a:schemeClr val="lt1"/>
                        </a:solidFill>
                        <a:latin typeface="Roboto"/>
                        <a:ea typeface="Roboto"/>
                        <a:cs typeface="Roboto"/>
                        <a:sym typeface="Roboto"/>
                      </a:endParaRPr>
                    </a:p>
                  </a:txBody>
                  <a:tcPr marL="91450" marR="91450" marT="36000" marB="36000">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none" dirty="0">
                          <a:solidFill>
                            <a:schemeClr val="dk1"/>
                          </a:solidFill>
                          <a:latin typeface="Roboto"/>
                          <a:ea typeface="Roboto"/>
                          <a:cs typeface="Roboto"/>
                          <a:sym typeface="Roboto"/>
                        </a:rPr>
                        <a:t>What happens with the results?</a:t>
                      </a:r>
                      <a:endParaRPr sz="1600" b="1" u="none" dirty="0">
                        <a:solidFill>
                          <a:schemeClr val="dk1"/>
                        </a:solidFill>
                        <a:latin typeface="Roboto"/>
                        <a:ea typeface="Roboto"/>
                        <a:cs typeface="Roboto"/>
                        <a:sym typeface="Roboto"/>
                      </a:endParaRPr>
                    </a:p>
                  </a:txBody>
                  <a:tcPr marL="91450" marR="91450" marT="36000" marB="36000">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extLst>
                  <a:ext uri="{0D108BD9-81ED-4DB2-BD59-A6C34878D82A}">
                    <a16:rowId xmlns:a16="http://schemas.microsoft.com/office/drawing/2014/main" val="10008"/>
                  </a:ext>
                </a:extLst>
              </a:tr>
              <a:tr h="46800">
                <a:tc>
                  <a:txBody>
                    <a:bodyPr/>
                    <a:lstStyle/>
                    <a:p>
                      <a:pPr marL="0" marR="0" lvl="0" indent="0" algn="r" rtl="0">
                        <a:spcBef>
                          <a:spcPts val="0"/>
                        </a:spcBef>
                        <a:spcAft>
                          <a:spcPts val="0"/>
                        </a:spcAft>
                        <a:buNone/>
                      </a:pPr>
                      <a:endParaRPr sz="300" b="1">
                        <a:solidFill>
                          <a:schemeClr val="lt1"/>
                        </a:solidFill>
                        <a:latin typeface="Roboto"/>
                        <a:ea typeface="Roboto"/>
                        <a:cs typeface="Roboto"/>
                        <a:sym typeface="Roboto"/>
                      </a:endParaRPr>
                    </a:p>
                  </a:txBody>
                  <a:tcPr marL="0" marR="0"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l" rtl="0">
                        <a:spcBef>
                          <a:spcPts val="0"/>
                        </a:spcBef>
                        <a:spcAft>
                          <a:spcPts val="0"/>
                        </a:spcAft>
                        <a:buNone/>
                      </a:pPr>
                      <a:endParaRPr sz="300" b="1" u="none">
                        <a:solidFill>
                          <a:schemeClr val="dk1"/>
                        </a:solidFill>
                        <a:latin typeface="Roboto"/>
                        <a:ea typeface="Roboto"/>
                        <a:cs typeface="Roboto"/>
                        <a:sym typeface="Roboto"/>
                      </a:endParaRPr>
                    </a:p>
                  </a:txBody>
                  <a:tcPr marL="0" marR="0"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9"/>
                  </a:ext>
                </a:extLst>
              </a:tr>
              <a:tr h="315950">
                <a:tc>
                  <a:txBody>
                    <a:bodyPr/>
                    <a:lstStyle/>
                    <a:p>
                      <a:pPr marL="0" marR="0" lvl="0" indent="0" algn="r" rtl="0">
                        <a:spcBef>
                          <a:spcPts val="0"/>
                        </a:spcBef>
                        <a:spcAft>
                          <a:spcPts val="0"/>
                        </a:spcAft>
                        <a:buNone/>
                      </a:pPr>
                      <a:endParaRPr sz="1600" b="1">
                        <a:solidFill>
                          <a:schemeClr val="lt1"/>
                        </a:solidFill>
                        <a:latin typeface="Roboto"/>
                        <a:ea typeface="Roboto"/>
                        <a:cs typeface="Roboto"/>
                        <a:sym typeface="Roboto"/>
                      </a:endParaRPr>
                    </a:p>
                  </a:txBody>
                  <a:tcPr marL="91450" marR="91450" marT="36000" marB="36000">
                    <a:lnL w="12700" cap="flat" cmpd="sng">
                      <a:solidFill>
                        <a:schemeClr val="accent2"/>
                      </a:solidFill>
                      <a:prstDash val="solid"/>
                      <a:round/>
                      <a:headEnd type="none" w="sm" len="sm"/>
                      <a:tailEnd type="none" w="sm" len="sm"/>
                    </a:lnL>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2"/>
                    </a:solidFill>
                  </a:tcPr>
                </a:tc>
                <a:tc>
                  <a:txBody>
                    <a:bodyPr/>
                    <a:lstStyle/>
                    <a:p>
                      <a:pPr marL="0" marR="0" lvl="0" indent="0" algn="l" rtl="0">
                        <a:spcBef>
                          <a:spcPts val="0"/>
                        </a:spcBef>
                        <a:spcAft>
                          <a:spcPts val="0"/>
                        </a:spcAft>
                        <a:buNone/>
                      </a:pPr>
                      <a:r>
                        <a:rPr lang="en-GB" sz="1600" b="1" u="none" dirty="0">
                          <a:solidFill>
                            <a:schemeClr val="dk1"/>
                          </a:solidFill>
                          <a:latin typeface="Roboto"/>
                          <a:ea typeface="Roboto"/>
                          <a:cs typeface="Roboto"/>
                          <a:sym typeface="Roboto"/>
                        </a:rPr>
                        <a:t>How can I help my child?</a:t>
                      </a:r>
                      <a:endParaRPr sz="1600" b="1" u="none" dirty="0">
                        <a:solidFill>
                          <a:schemeClr val="dk1"/>
                        </a:solidFill>
                        <a:latin typeface="Roboto"/>
                        <a:ea typeface="Roboto"/>
                        <a:cs typeface="Roboto"/>
                        <a:sym typeface="Roboto"/>
                      </a:endParaRPr>
                    </a:p>
                  </a:txBody>
                  <a:tcPr marL="91450" marR="91450" marT="36000" marB="36000">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lt1"/>
                    </a:solidFill>
                  </a:tcPr>
                </a:tc>
                <a:extLst>
                  <a:ext uri="{0D108BD9-81ED-4DB2-BD59-A6C34878D82A}">
                    <a16:rowId xmlns:a16="http://schemas.microsoft.com/office/drawing/2014/main" val="10010"/>
                  </a:ext>
                </a:extLst>
              </a:tr>
              <a:tr h="46800">
                <a:tc>
                  <a:txBody>
                    <a:bodyPr/>
                    <a:lstStyle/>
                    <a:p>
                      <a:pPr marL="0" marR="0" lvl="0" indent="0" algn="r" rtl="0">
                        <a:spcBef>
                          <a:spcPts val="0"/>
                        </a:spcBef>
                        <a:spcAft>
                          <a:spcPts val="0"/>
                        </a:spcAft>
                        <a:buNone/>
                      </a:pPr>
                      <a:endParaRPr sz="300" b="1">
                        <a:solidFill>
                          <a:schemeClr val="lt1"/>
                        </a:solidFill>
                        <a:latin typeface="Roboto"/>
                        <a:ea typeface="Roboto"/>
                        <a:cs typeface="Roboto"/>
                        <a:sym typeface="Roboto"/>
                      </a:endParaRPr>
                    </a:p>
                  </a:txBody>
                  <a:tcPr marL="0" marR="0"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l" rtl="0">
                        <a:spcBef>
                          <a:spcPts val="0"/>
                        </a:spcBef>
                        <a:spcAft>
                          <a:spcPts val="0"/>
                        </a:spcAft>
                        <a:buNone/>
                      </a:pPr>
                      <a:endParaRPr sz="300" b="1" dirty="0">
                        <a:solidFill>
                          <a:schemeClr val="dk1"/>
                        </a:solidFill>
                        <a:latin typeface="Roboto"/>
                        <a:ea typeface="Roboto"/>
                        <a:cs typeface="Roboto"/>
                        <a:sym typeface="Roboto"/>
                      </a:endParaRPr>
                    </a:p>
                  </a:txBody>
                  <a:tcPr marL="0" marR="0" marT="0" marB="0">
                    <a:lnL w="9525" cap="flat" cmpd="sng">
                      <a:solidFill>
                        <a:srgbClr val="000000">
                          <a:alpha val="0"/>
                        </a:srgbClr>
                      </a:solidFill>
                      <a:prstDash val="solid"/>
                      <a:round/>
                      <a:headEnd type="none" w="sm" len="sm"/>
                      <a:tailEnd type="none" w="sm" len="sm"/>
                    </a:lnL>
                    <a:lnR w="9525" cap="flat" cmpd="sng">
                      <a:solidFill>
                        <a:srgbClr val="000000">
                          <a:alpha val="0"/>
                        </a:srgbClr>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1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are end of key stage two assessments?</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2" name="Google Shape;62;p4"/>
          <p:cNvSpPr txBox="1"/>
          <p:nvPr/>
        </p:nvSpPr>
        <p:spPr>
          <a:xfrm>
            <a:off x="299405" y="1722551"/>
            <a:ext cx="8539794" cy="3852539"/>
          </a:xfrm>
          <a:prstGeom prst="rect">
            <a:avLst/>
          </a:prstGeom>
          <a:solidFill>
            <a:srgbClr val="FDE7CF"/>
          </a:solidFill>
          <a:ln>
            <a:noFill/>
          </a:ln>
        </p:spPr>
        <p:txBody>
          <a:bodyPr spcFirstLastPara="1" wrap="square" lIns="216000" tIns="216000" rIns="216000" bIns="216000" anchor="t" anchorCtr="0">
            <a:spAutoFit/>
          </a:bodyPr>
          <a:lstStyle/>
          <a:p>
            <a:pPr marL="285750" lvl="0" indent="-285750" algn="just">
              <a:spcAft>
                <a:spcPts val="600"/>
              </a:spcAft>
              <a:buFont typeface="Wingdings" panose="05000000000000000000" pitchFamily="2" charset="2"/>
              <a:buChar char="Ø"/>
            </a:pPr>
            <a:r>
              <a:rPr lang="en-GB" sz="1600" dirty="0">
                <a:solidFill>
                  <a:schemeClr val="dk1"/>
                </a:solidFill>
                <a:latin typeface="Roboto"/>
                <a:ea typeface="Roboto"/>
                <a:cs typeface="Roboto"/>
                <a:sym typeface="Roboto"/>
              </a:rPr>
              <a:t>All children are assessed during the last term of Year 6; for 2024,  this is in the week beginning 13</a:t>
            </a:r>
            <a:r>
              <a:rPr lang="en-GB" sz="1600" baseline="30000" dirty="0">
                <a:solidFill>
                  <a:schemeClr val="dk1"/>
                </a:solidFill>
                <a:latin typeface="Roboto"/>
                <a:ea typeface="Roboto"/>
                <a:cs typeface="Roboto"/>
                <a:sym typeface="Roboto"/>
              </a:rPr>
              <a:t>th</a:t>
            </a:r>
            <a:r>
              <a:rPr lang="en-GB" sz="1600" dirty="0">
                <a:solidFill>
                  <a:schemeClr val="dk1"/>
                </a:solidFill>
                <a:latin typeface="Roboto"/>
                <a:ea typeface="Roboto"/>
                <a:cs typeface="Roboto"/>
                <a:sym typeface="Roboto"/>
              </a:rPr>
              <a:t> May.</a:t>
            </a:r>
          </a:p>
          <a:p>
            <a:pPr marL="285750" lvl="0" indent="-285750" algn="just">
              <a:spcAft>
                <a:spcPts val="600"/>
              </a:spcAft>
              <a:buFont typeface="Wingdings" panose="05000000000000000000" pitchFamily="2" charset="2"/>
              <a:buChar char="Ø"/>
            </a:pPr>
            <a:r>
              <a:rPr lang="en-GB" sz="1600" dirty="0">
                <a:solidFill>
                  <a:schemeClr val="dk1"/>
                </a:solidFill>
                <a:latin typeface="Roboto"/>
                <a:ea typeface="Roboto"/>
                <a:cs typeface="Roboto"/>
                <a:sym typeface="Roboto"/>
              </a:rPr>
              <a:t>The aim of the tests is to establish whether pupils are working at an expected level in English and maths for the end of primary school and the start of secondary school. </a:t>
            </a:r>
          </a:p>
          <a:p>
            <a:pPr marL="285750" lvl="0" indent="-285750" algn="just">
              <a:spcAft>
                <a:spcPts val="600"/>
              </a:spcAft>
              <a:buFont typeface="Wingdings" panose="05000000000000000000" pitchFamily="2" charset="2"/>
              <a:buChar char="Ø"/>
            </a:pPr>
            <a:r>
              <a:rPr lang="en-GB" sz="1600" dirty="0">
                <a:solidFill>
                  <a:schemeClr val="dk1"/>
                </a:solidFill>
                <a:latin typeface="Roboto"/>
                <a:ea typeface="Roboto"/>
                <a:cs typeface="Roboto"/>
                <a:sym typeface="Roboto"/>
              </a:rPr>
              <a:t>The results of the tests do not tell us how accomplished children are in other areas, such as sport, music or art. </a:t>
            </a:r>
          </a:p>
          <a:p>
            <a:pPr marL="285750" lvl="0" indent="-285750" algn="just">
              <a:spcAft>
                <a:spcPts val="600"/>
              </a:spcAft>
              <a:buFont typeface="Wingdings" panose="05000000000000000000" pitchFamily="2" charset="2"/>
              <a:buChar char="Ø"/>
            </a:pPr>
            <a:r>
              <a:rPr lang="en-GB" sz="1600" dirty="0">
                <a:solidFill>
                  <a:schemeClr val="dk1"/>
                </a:solidFill>
                <a:latin typeface="Roboto"/>
                <a:ea typeface="Roboto"/>
                <a:cs typeface="Roboto"/>
                <a:sym typeface="Roboto"/>
              </a:rPr>
              <a:t>Pupils sit six different tests in three subject areas: maths, English reading and English grammar, spelling and punctuation. </a:t>
            </a:r>
          </a:p>
          <a:p>
            <a:pPr marL="285750" lvl="0" indent="-285750" algn="just">
              <a:spcAft>
                <a:spcPts val="600"/>
              </a:spcAft>
              <a:buFont typeface="Wingdings" panose="05000000000000000000" pitchFamily="2" charset="2"/>
              <a:buChar char="Ø"/>
            </a:pPr>
            <a:r>
              <a:rPr lang="en-GB" sz="1600" dirty="0">
                <a:solidFill>
                  <a:schemeClr val="dk1"/>
                </a:solidFill>
                <a:latin typeface="Roboto"/>
                <a:ea typeface="Roboto"/>
                <a:cs typeface="Roboto"/>
                <a:sym typeface="Roboto"/>
              </a:rPr>
              <a:t>English writing judgements are made by the pupils’ teachers through teacher assessment, based on evidence of independent writing gathered over the course of Year 6. </a:t>
            </a:r>
          </a:p>
          <a:p>
            <a:pPr lvl="0" algn="just">
              <a:spcAft>
                <a:spcPts val="600"/>
              </a:spcAft>
            </a:pPr>
            <a:endParaRPr lang="en-GB" sz="1600" dirty="0">
              <a:solidFill>
                <a:schemeClr val="dk1"/>
              </a:solidFill>
              <a:latin typeface="Roboto"/>
              <a:ea typeface="Roboto"/>
              <a:cs typeface="Roboto"/>
              <a:sym typeface="Roboto"/>
            </a:endParaRPr>
          </a:p>
        </p:txBody>
      </p:sp>
      <p:sp>
        <p:nvSpPr>
          <p:cNvPr id="63" name="Google Shape;63;p4"/>
          <p:cNvSpPr txBox="1"/>
          <p:nvPr/>
        </p:nvSpPr>
        <p:spPr>
          <a:xfrm>
            <a:off x="450559" y="1210982"/>
            <a:ext cx="8237486" cy="637849"/>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lvl="0" algn="ctr"/>
            <a:r>
              <a:rPr lang="en-GB" sz="1600" dirty="0">
                <a:solidFill>
                  <a:schemeClr val="dk1"/>
                </a:solidFill>
                <a:latin typeface="Roboto"/>
                <a:ea typeface="Roboto"/>
                <a:cs typeface="Roboto"/>
                <a:sym typeface="Roboto"/>
              </a:rPr>
              <a:t>What you might know as SATs or Standard Attainment Tests, are national curriculum tests that are usually taken by children at the end of key stage two.</a:t>
            </a:r>
          </a:p>
        </p:txBody>
      </p:sp>
    </p:spTree>
    <p:extLst>
      <p:ext uri="{BB962C8B-B14F-4D97-AF65-F5344CB8AC3E}">
        <p14:creationId xmlns:p14="http://schemas.microsoft.com/office/powerpoint/2010/main" val="12778893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1000"/>
                                        <p:tgtEl>
                                          <p:spTgt spid="63"/>
                                        </p:tgtEl>
                                      </p:cBhvr>
                                    </p:animEffect>
                                  </p:childTnLst>
                                </p:cTn>
                              </p:par>
                              <p:par>
                                <p:cTn id="16" presetID="10" presetClass="entr" presetSubtype="0" fill="hold"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fade">
                                      <p:cBhvr>
                                        <p:cTn id="18" dur="1000"/>
                                        <p:tgtEl>
                                          <p:spTgt spid="62"/>
                                        </p:tgtEl>
                                      </p:cBhvr>
                                    </p:animEffect>
                                  </p:childTnLst>
                                </p:cTn>
                              </p:par>
                              <p:par>
                                <p:cTn id="19" presetID="10" presetClass="entr" presetSubtype="0" fill="hold" nodeType="withEffect">
                                  <p:stCondLst>
                                    <p:cond delay="1000"/>
                                  </p:stCondLst>
                                  <p:childTnLst>
                                    <p:set>
                                      <p:cBhvr>
                                        <p:cTn id="20" dur="1" fill="hold">
                                          <p:stCondLst>
                                            <p:cond delay="0"/>
                                          </p:stCondLst>
                                        </p:cTn>
                                        <p:tgtEl>
                                          <p:spTgt spid="62">
                                            <p:txEl>
                                              <p:pRg st="0" end="0"/>
                                            </p:txEl>
                                          </p:spTgt>
                                        </p:tgtEl>
                                        <p:attrNameLst>
                                          <p:attrName>style.visibility</p:attrName>
                                        </p:attrNameLst>
                                      </p:cBhvr>
                                      <p:to>
                                        <p:strVal val="visible"/>
                                      </p:to>
                                    </p:set>
                                    <p:animEffect transition="in" filter="fade">
                                      <p:cBhvr>
                                        <p:cTn id="21" dur="500"/>
                                        <p:tgtEl>
                                          <p:spTgt spid="62">
                                            <p:txEl>
                                              <p:pRg st="0" end="0"/>
                                            </p:txEl>
                                          </p:spTgt>
                                        </p:tgtEl>
                                      </p:cBhvr>
                                    </p:animEffect>
                                  </p:childTnLst>
                                </p:cTn>
                              </p:par>
                              <p:par>
                                <p:cTn id="22" presetID="10" presetClass="entr" presetSubtype="0" fill="hold" nodeType="withEffect">
                                  <p:stCondLst>
                                    <p:cond delay="1000"/>
                                  </p:stCondLst>
                                  <p:childTnLst>
                                    <p:set>
                                      <p:cBhvr>
                                        <p:cTn id="23" dur="1" fill="hold">
                                          <p:stCondLst>
                                            <p:cond delay="0"/>
                                          </p:stCondLst>
                                        </p:cTn>
                                        <p:tgtEl>
                                          <p:spTgt spid="62">
                                            <p:txEl>
                                              <p:pRg st="1" end="1"/>
                                            </p:txEl>
                                          </p:spTgt>
                                        </p:tgtEl>
                                        <p:attrNameLst>
                                          <p:attrName>style.visibility</p:attrName>
                                        </p:attrNameLst>
                                      </p:cBhvr>
                                      <p:to>
                                        <p:strVal val="visible"/>
                                      </p:to>
                                    </p:set>
                                    <p:animEffect transition="in" filter="fade">
                                      <p:cBhvr>
                                        <p:cTn id="24" dur="500"/>
                                        <p:tgtEl>
                                          <p:spTgt spid="62">
                                            <p:txEl>
                                              <p:pRg st="1" end="1"/>
                                            </p:txEl>
                                          </p:spTgt>
                                        </p:tgtEl>
                                      </p:cBhvr>
                                    </p:animEffect>
                                  </p:childTnLst>
                                </p:cTn>
                              </p:par>
                              <p:par>
                                <p:cTn id="25" presetID="10" presetClass="entr" presetSubtype="0" fill="hold" nodeType="withEffect">
                                  <p:stCondLst>
                                    <p:cond delay="1000"/>
                                  </p:stCondLst>
                                  <p:childTnLst>
                                    <p:set>
                                      <p:cBhvr>
                                        <p:cTn id="26" dur="1" fill="hold">
                                          <p:stCondLst>
                                            <p:cond delay="0"/>
                                          </p:stCondLst>
                                        </p:cTn>
                                        <p:tgtEl>
                                          <p:spTgt spid="62">
                                            <p:txEl>
                                              <p:pRg st="2" end="2"/>
                                            </p:txEl>
                                          </p:spTgt>
                                        </p:tgtEl>
                                        <p:attrNameLst>
                                          <p:attrName>style.visibility</p:attrName>
                                        </p:attrNameLst>
                                      </p:cBhvr>
                                      <p:to>
                                        <p:strVal val="visible"/>
                                      </p:to>
                                    </p:set>
                                    <p:animEffect transition="in" filter="fade">
                                      <p:cBhvr>
                                        <p:cTn id="27" dur="500"/>
                                        <p:tgtEl>
                                          <p:spTgt spid="62">
                                            <p:txEl>
                                              <p:pRg st="2" end="2"/>
                                            </p:txEl>
                                          </p:spTgt>
                                        </p:tgtEl>
                                      </p:cBhvr>
                                    </p:animEffect>
                                  </p:childTnLst>
                                </p:cTn>
                              </p:par>
                              <p:par>
                                <p:cTn id="28" presetID="10" presetClass="entr" presetSubtype="0" fill="hold" nodeType="withEffect">
                                  <p:stCondLst>
                                    <p:cond delay="1000"/>
                                  </p:stCondLst>
                                  <p:childTnLst>
                                    <p:set>
                                      <p:cBhvr>
                                        <p:cTn id="29" dur="1" fill="hold">
                                          <p:stCondLst>
                                            <p:cond delay="0"/>
                                          </p:stCondLst>
                                        </p:cTn>
                                        <p:tgtEl>
                                          <p:spTgt spid="62">
                                            <p:txEl>
                                              <p:pRg st="3" end="3"/>
                                            </p:txEl>
                                          </p:spTgt>
                                        </p:tgtEl>
                                        <p:attrNameLst>
                                          <p:attrName>style.visibility</p:attrName>
                                        </p:attrNameLst>
                                      </p:cBhvr>
                                      <p:to>
                                        <p:strVal val="visible"/>
                                      </p:to>
                                    </p:set>
                                    <p:animEffect transition="in" filter="fade">
                                      <p:cBhvr>
                                        <p:cTn id="30" dur="500"/>
                                        <p:tgtEl>
                                          <p:spTgt spid="62">
                                            <p:txEl>
                                              <p:pRg st="3" end="3"/>
                                            </p:txEl>
                                          </p:spTgt>
                                        </p:tgtEl>
                                      </p:cBhvr>
                                    </p:animEffect>
                                  </p:childTnLst>
                                </p:cTn>
                              </p:par>
                              <p:par>
                                <p:cTn id="31" presetID="10" presetClass="entr" presetSubtype="0" fill="hold" nodeType="withEffect">
                                  <p:stCondLst>
                                    <p:cond delay="1000"/>
                                  </p:stCondLst>
                                  <p:childTnLst>
                                    <p:set>
                                      <p:cBhvr>
                                        <p:cTn id="32" dur="1" fill="hold">
                                          <p:stCondLst>
                                            <p:cond delay="0"/>
                                          </p:stCondLst>
                                        </p:cTn>
                                        <p:tgtEl>
                                          <p:spTgt spid="62">
                                            <p:txEl>
                                              <p:pRg st="4" end="4"/>
                                            </p:txEl>
                                          </p:spTgt>
                                        </p:tgtEl>
                                        <p:attrNameLst>
                                          <p:attrName>style.visibility</p:attrName>
                                        </p:attrNameLst>
                                      </p:cBhvr>
                                      <p:to>
                                        <p:strVal val="visible"/>
                                      </p:to>
                                    </p:set>
                                    <p:animEffect transition="in" filter="fade">
                                      <p:cBhvr>
                                        <p:cTn id="33" dur="500"/>
                                        <p:tgtEl>
                                          <p:spTgt spid="6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When do they happen?</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graphicFrame>
        <p:nvGraphicFramePr>
          <p:cNvPr id="13" name="Google Shape;79;p5">
            <a:extLst>
              <a:ext uri="{FF2B5EF4-FFF2-40B4-BE49-F238E27FC236}">
                <a16:creationId xmlns:a16="http://schemas.microsoft.com/office/drawing/2014/main" id="{8A69FEE5-C7CE-4FD0-81F7-1FD30FAC8923}"/>
              </a:ext>
            </a:extLst>
          </p:cNvPr>
          <p:cNvGraphicFramePr/>
          <p:nvPr>
            <p:extLst>
              <p:ext uri="{D42A27DB-BD31-4B8C-83A1-F6EECF244321}">
                <p14:modId xmlns:p14="http://schemas.microsoft.com/office/powerpoint/2010/main" val="3764265759"/>
              </p:ext>
            </p:extLst>
          </p:nvPr>
        </p:nvGraphicFramePr>
        <p:xfrm>
          <a:off x="299405" y="2029770"/>
          <a:ext cx="8388640" cy="4155545"/>
        </p:xfrm>
        <a:graphic>
          <a:graphicData uri="http://schemas.openxmlformats.org/drawingml/2006/table">
            <a:tbl>
              <a:tblPr firstRow="1" bandRow="1">
                <a:noFill/>
                <a:tableStyleId>{3D289ECE-7982-4765-BEC7-565CE11D96C0}</a:tableStyleId>
              </a:tblPr>
              <a:tblGrid>
                <a:gridCol w="2084736">
                  <a:extLst>
                    <a:ext uri="{9D8B030D-6E8A-4147-A177-3AD203B41FA5}">
                      <a16:colId xmlns:a16="http://schemas.microsoft.com/office/drawing/2014/main" val="20000"/>
                    </a:ext>
                  </a:extLst>
                </a:gridCol>
                <a:gridCol w="6303904">
                  <a:extLst>
                    <a:ext uri="{9D8B030D-6E8A-4147-A177-3AD203B41FA5}">
                      <a16:colId xmlns:a16="http://schemas.microsoft.com/office/drawing/2014/main" val="20001"/>
                    </a:ext>
                  </a:extLst>
                </a:gridCol>
              </a:tblGrid>
              <a:tr h="436375">
                <a:tc>
                  <a:txBody>
                    <a:bodyPr/>
                    <a:lstStyle/>
                    <a:p>
                      <a:pPr marL="0" marR="0" lvl="0" indent="0" algn="l" rtl="0">
                        <a:spcBef>
                          <a:spcPts val="0"/>
                        </a:spcBef>
                        <a:spcAft>
                          <a:spcPts val="0"/>
                        </a:spcAft>
                        <a:buNone/>
                      </a:pPr>
                      <a:r>
                        <a:rPr lang="en-GB" sz="1800" dirty="0">
                          <a:latin typeface="Roboto"/>
                          <a:ea typeface="Roboto"/>
                          <a:cs typeface="Roboto"/>
                          <a:sym typeface="Roboto"/>
                        </a:rPr>
                        <a:t>Assessment week 2024</a:t>
                      </a:r>
                    </a:p>
                  </a:txBody>
                  <a:tcPr marL="91450" marR="91450" marT="45725" marB="45725">
                    <a:lnL w="9525" cap="flat" cmpd="sng">
                      <a:solidFill>
                        <a:srgbClr val="000000">
                          <a:alpha val="0"/>
                        </a:srgbClr>
                      </a:solidFill>
                      <a:prstDash val="solid"/>
                      <a:round/>
                      <a:headEnd type="none" w="sm" len="sm"/>
                      <a:tailEnd type="none" w="sm" len="sm"/>
                    </a:lnL>
                    <a:lnR w="12700" cap="flat" cmpd="sng">
                      <a:solidFill>
                        <a:schemeClr val="accent2"/>
                      </a:solidFill>
                      <a:prstDash val="solid"/>
                      <a:round/>
                      <a:headEnd type="none" w="sm" len="sm"/>
                      <a:tailEnd type="none" w="sm" len="sm"/>
                    </a:lnR>
                    <a:lnT w="9525" cap="flat" cmpd="sng">
                      <a:solidFill>
                        <a:srgbClr val="000000">
                          <a:alpha val="0"/>
                        </a:srgbClr>
                      </a:solidFill>
                      <a:prstDash val="solid"/>
                      <a:round/>
                      <a:headEnd type="none" w="sm" len="sm"/>
                      <a:tailEnd type="none" w="sm" len="sm"/>
                    </a:lnT>
                    <a:lnB w="12700" cap="flat" cmpd="sng">
                      <a:solidFill>
                        <a:schemeClr val="accent2"/>
                      </a:solidFill>
                      <a:prstDash val="solid"/>
                      <a:round/>
                      <a:headEnd type="none" w="sm" len="sm"/>
                      <a:tailEnd type="none" w="sm" len="sm"/>
                    </a:lnB>
                  </a:tcPr>
                </a:tc>
                <a:tc>
                  <a:txBody>
                    <a:bodyPr/>
                    <a:lstStyle/>
                    <a:p>
                      <a:pPr marL="0" marR="0" lvl="0" indent="0" algn="ctr" rtl="0">
                        <a:spcBef>
                          <a:spcPts val="0"/>
                        </a:spcBef>
                        <a:spcAft>
                          <a:spcPts val="0"/>
                        </a:spcAft>
                        <a:buNone/>
                      </a:pPr>
                      <a:r>
                        <a:rPr lang="en-GB" sz="1800" dirty="0"/>
                        <a:t>Tests</a:t>
                      </a:r>
                      <a:endParaRPr sz="1800" dirty="0">
                        <a:latin typeface="Roboto"/>
                        <a:ea typeface="Roboto"/>
                        <a:cs typeface="Roboto"/>
                        <a:sym typeface="Roboto"/>
                      </a:endParaRP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0"/>
                  </a:ext>
                </a:extLst>
              </a:tr>
              <a:tr h="772225">
                <a:tc>
                  <a:txBody>
                    <a:bodyPr/>
                    <a:lstStyle/>
                    <a:p>
                      <a:pPr marL="0" marR="0" lvl="0" indent="0" algn="ctr" rtl="0">
                        <a:spcBef>
                          <a:spcPts val="0"/>
                        </a:spcBef>
                        <a:spcAft>
                          <a:spcPts val="0"/>
                        </a:spcAft>
                        <a:buNone/>
                      </a:pPr>
                      <a:r>
                        <a:rPr lang="en-GB" sz="1800" b="1" dirty="0">
                          <a:solidFill>
                            <a:schemeClr val="lt1"/>
                          </a:solidFill>
                          <a:latin typeface="Roboto"/>
                          <a:ea typeface="Roboto"/>
                          <a:cs typeface="Roboto"/>
                          <a:sym typeface="Roboto"/>
                        </a:rPr>
                        <a:t>Monday  </a:t>
                      </a:r>
                    </a:p>
                    <a:p>
                      <a:pPr marL="0" marR="0" lvl="0" indent="0" algn="ctr" rtl="0">
                        <a:spcBef>
                          <a:spcPts val="0"/>
                        </a:spcBef>
                        <a:spcAft>
                          <a:spcPts val="0"/>
                        </a:spcAft>
                        <a:buNone/>
                      </a:pPr>
                      <a:r>
                        <a:rPr lang="en-GB" sz="1800" b="1" dirty="0">
                          <a:solidFill>
                            <a:schemeClr val="lt1"/>
                          </a:solidFill>
                          <a:latin typeface="Roboto"/>
                          <a:ea typeface="Roboto"/>
                          <a:cs typeface="Roboto"/>
                          <a:sym typeface="Roboto"/>
                        </a:rPr>
                        <a:t> 13 May</a:t>
                      </a:r>
                    </a:p>
                    <a:p>
                      <a:pPr marL="0" marR="0" lvl="0" indent="0" algn="ctr" rtl="0">
                        <a:spcBef>
                          <a:spcPts val="0"/>
                        </a:spcBef>
                        <a:spcAft>
                          <a:spcPts val="0"/>
                        </a:spcAft>
                        <a:buNone/>
                      </a:pPr>
                      <a:endParaRPr lang="en-GB" sz="1800" b="1" dirty="0">
                        <a:solidFill>
                          <a:schemeClr val="lt1"/>
                        </a:solidFill>
                      </a:endParaRP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t>English grammar, punctuation and spelling </a:t>
                      </a:r>
                    </a:p>
                    <a:p>
                      <a:pPr marL="0" marR="0" lvl="0" indent="0" algn="l" rtl="0">
                        <a:spcBef>
                          <a:spcPts val="0"/>
                        </a:spcBef>
                        <a:spcAft>
                          <a:spcPts val="0"/>
                        </a:spcAft>
                        <a:buNone/>
                      </a:pPr>
                      <a:r>
                        <a:rPr lang="en-GB" sz="1600" dirty="0"/>
                        <a:t>Paper 1: questions</a:t>
                      </a:r>
                    </a:p>
                    <a:p>
                      <a:pPr marL="0" marR="0" lvl="0" indent="0" algn="l" rtl="0">
                        <a:spcBef>
                          <a:spcPts val="0"/>
                        </a:spcBef>
                        <a:spcAft>
                          <a:spcPts val="0"/>
                        </a:spcAft>
                        <a:buNone/>
                      </a:pPr>
                      <a:r>
                        <a:rPr lang="en-GB" sz="1600" dirty="0"/>
                        <a:t>Paper 2: spelling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1"/>
                  </a:ext>
                </a:extLst>
              </a:tr>
              <a:tr h="772225">
                <a:tc>
                  <a:txBody>
                    <a:bodyPr/>
                    <a:lstStyle/>
                    <a:p>
                      <a:pPr marL="0" marR="0" lvl="0" indent="0" algn="ctr" rtl="0">
                        <a:spcBef>
                          <a:spcPts val="0"/>
                        </a:spcBef>
                        <a:spcAft>
                          <a:spcPts val="0"/>
                        </a:spcAft>
                        <a:buNone/>
                      </a:pPr>
                      <a:r>
                        <a:rPr lang="en-GB" sz="1800" b="1" dirty="0">
                          <a:solidFill>
                            <a:schemeClr val="lt1"/>
                          </a:solidFill>
                        </a:rPr>
                        <a:t>Tuesday</a:t>
                      </a:r>
                    </a:p>
                    <a:p>
                      <a:pPr marL="0" marR="0" lvl="0" indent="0" algn="ctr" rtl="0">
                        <a:spcBef>
                          <a:spcPts val="0"/>
                        </a:spcBef>
                        <a:spcAft>
                          <a:spcPts val="0"/>
                        </a:spcAft>
                        <a:buNone/>
                      </a:pPr>
                      <a:r>
                        <a:rPr lang="en-GB" sz="1800" b="1" dirty="0">
                          <a:solidFill>
                            <a:schemeClr val="lt1"/>
                          </a:solidFill>
                        </a:rPr>
                        <a:t>14</a:t>
                      </a:r>
                      <a:r>
                        <a:rPr lang="en-GB" sz="1800" b="1" baseline="30000" dirty="0">
                          <a:solidFill>
                            <a:schemeClr val="lt1"/>
                          </a:solidFill>
                        </a:rPr>
                        <a:t> </a:t>
                      </a:r>
                      <a:r>
                        <a:rPr lang="en-GB" sz="1800" b="1" dirty="0">
                          <a:solidFill>
                            <a:schemeClr val="lt1"/>
                          </a:solidFill>
                        </a:rPr>
                        <a:t>May</a:t>
                      </a:r>
                    </a:p>
                    <a:p>
                      <a:pPr marL="0" marR="0" lvl="0" indent="0" algn="ctr" rtl="0">
                        <a:spcBef>
                          <a:spcPts val="0"/>
                        </a:spcBef>
                        <a:spcAft>
                          <a:spcPts val="0"/>
                        </a:spcAft>
                        <a:buNone/>
                      </a:pPr>
                      <a:endParaRPr lang="en-GB" sz="1800" b="1" dirty="0">
                        <a:solidFill>
                          <a:schemeClr val="lt1"/>
                        </a:solidFill>
                        <a:latin typeface="Roboto"/>
                        <a:ea typeface="Roboto"/>
                        <a:cs typeface="Roboto"/>
                        <a:sym typeface="Roboto"/>
                      </a:endParaRP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latin typeface="Roboto"/>
                          <a:ea typeface="Roboto"/>
                          <a:cs typeface="Roboto"/>
                          <a:sym typeface="Roboto"/>
                        </a:rPr>
                        <a:t>English reading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2"/>
                  </a:ext>
                </a:extLst>
              </a:tr>
              <a:tr h="772225">
                <a:tc>
                  <a:txBody>
                    <a:bodyPr/>
                    <a:lstStyle/>
                    <a:p>
                      <a:pPr marL="0" marR="0" lvl="0" indent="0" algn="ctr" rtl="0">
                        <a:spcBef>
                          <a:spcPts val="0"/>
                        </a:spcBef>
                        <a:spcAft>
                          <a:spcPts val="0"/>
                        </a:spcAft>
                        <a:buNone/>
                      </a:pPr>
                      <a:r>
                        <a:rPr lang="en-GB" sz="1800" b="1" dirty="0">
                          <a:solidFill>
                            <a:schemeClr val="lt1"/>
                          </a:solidFill>
                        </a:rPr>
                        <a:t>Wednesday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800" b="1" dirty="0">
                          <a:solidFill>
                            <a:schemeClr val="lt1"/>
                          </a:solidFill>
                        </a:rPr>
                        <a:t>15 May</a:t>
                      </a:r>
                    </a:p>
                    <a:p>
                      <a:pPr marL="0" marR="0" lvl="0" indent="0" algn="ctr" rtl="0">
                        <a:spcBef>
                          <a:spcPts val="0"/>
                        </a:spcBef>
                        <a:spcAft>
                          <a:spcPts val="0"/>
                        </a:spcAft>
                        <a:buNone/>
                      </a:pPr>
                      <a:endParaRPr lang="en-GB" sz="1800" b="1" dirty="0">
                        <a:solidFill>
                          <a:schemeClr val="lt1"/>
                        </a:solidFill>
                      </a:endParaRP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latin typeface="Roboto"/>
                          <a:ea typeface="Roboto"/>
                          <a:cs typeface="Roboto"/>
                          <a:sym typeface="Roboto"/>
                        </a:rPr>
                        <a:t>Mathematics</a:t>
                      </a:r>
                    </a:p>
                    <a:p>
                      <a:pPr marL="0" marR="0" lvl="0" indent="0" algn="l" rtl="0">
                        <a:spcBef>
                          <a:spcPts val="0"/>
                        </a:spcBef>
                        <a:spcAft>
                          <a:spcPts val="0"/>
                        </a:spcAft>
                        <a:buNone/>
                      </a:pPr>
                      <a:r>
                        <a:rPr lang="en-GB" sz="1600" dirty="0">
                          <a:latin typeface="Roboto"/>
                          <a:ea typeface="Roboto"/>
                          <a:cs typeface="Roboto"/>
                          <a:sym typeface="Roboto"/>
                        </a:rPr>
                        <a:t>Paper 1: arithmetic</a:t>
                      </a:r>
                    </a:p>
                    <a:p>
                      <a:pPr marL="0" marR="0" lvl="0" indent="0" algn="l" rtl="0">
                        <a:spcBef>
                          <a:spcPts val="0"/>
                        </a:spcBef>
                        <a:spcAft>
                          <a:spcPts val="0"/>
                        </a:spcAft>
                        <a:buNone/>
                      </a:pPr>
                      <a:r>
                        <a:rPr lang="en-GB" sz="1600" dirty="0">
                          <a:latin typeface="Roboto"/>
                          <a:ea typeface="Roboto"/>
                          <a:cs typeface="Roboto"/>
                          <a:sym typeface="Roboto"/>
                        </a:rPr>
                        <a:t>Paper 2: reasoning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3"/>
                  </a:ext>
                </a:extLst>
              </a:tr>
              <a:tr h="772225">
                <a:tc>
                  <a:txBody>
                    <a:bodyPr/>
                    <a:lstStyle/>
                    <a:p>
                      <a:pPr marL="0" marR="0" lvl="0" indent="0" algn="ctr" rtl="0">
                        <a:spcBef>
                          <a:spcPts val="0"/>
                        </a:spcBef>
                        <a:spcAft>
                          <a:spcPts val="0"/>
                        </a:spcAft>
                        <a:buNone/>
                      </a:pPr>
                      <a:r>
                        <a:rPr lang="en-GB" sz="1800" b="1" dirty="0">
                          <a:solidFill>
                            <a:schemeClr val="lt1"/>
                          </a:solidFill>
                        </a:rPr>
                        <a:t>Thursday </a:t>
                      </a:r>
                    </a:p>
                    <a:p>
                      <a:pPr marL="0" marR="0" lvl="0" indent="0" algn="ctr" rtl="0">
                        <a:spcBef>
                          <a:spcPts val="0"/>
                        </a:spcBef>
                        <a:spcAft>
                          <a:spcPts val="0"/>
                        </a:spcAft>
                        <a:buNone/>
                      </a:pPr>
                      <a:r>
                        <a:rPr lang="en-GB" sz="1800" b="1" dirty="0">
                          <a:solidFill>
                            <a:schemeClr val="lt1"/>
                          </a:solidFill>
                        </a:rPr>
                        <a:t>16</a:t>
                      </a:r>
                      <a:r>
                        <a:rPr lang="en-GB" sz="1800" b="1" baseline="0" dirty="0">
                          <a:solidFill>
                            <a:schemeClr val="lt1"/>
                          </a:solidFill>
                        </a:rPr>
                        <a:t> May</a:t>
                      </a:r>
                      <a:endParaRPr lang="en-GB" sz="1800" b="1" dirty="0">
                        <a:solidFill>
                          <a:schemeClr val="lt1"/>
                        </a:solidFill>
                      </a:endParaRP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solidFill>
                      <a:schemeClr val="accent3"/>
                    </a:solidFill>
                  </a:tcPr>
                </a:tc>
                <a:tc>
                  <a:txBody>
                    <a:bodyPr/>
                    <a:lstStyle/>
                    <a:p>
                      <a:pPr marL="0" marR="0" lvl="0" indent="0" algn="l" rtl="0">
                        <a:spcBef>
                          <a:spcPts val="0"/>
                        </a:spcBef>
                        <a:spcAft>
                          <a:spcPts val="0"/>
                        </a:spcAft>
                        <a:buNone/>
                      </a:pPr>
                      <a:r>
                        <a:rPr lang="en-GB" sz="1600" b="1" dirty="0">
                          <a:latin typeface="Roboto"/>
                          <a:ea typeface="Roboto"/>
                          <a:cs typeface="Roboto"/>
                          <a:sym typeface="Roboto"/>
                        </a:rPr>
                        <a:t>Mathematics</a:t>
                      </a:r>
                    </a:p>
                    <a:p>
                      <a:pPr marL="0" marR="0" lvl="0" indent="0" algn="l" rtl="0">
                        <a:spcBef>
                          <a:spcPts val="0"/>
                        </a:spcBef>
                        <a:spcAft>
                          <a:spcPts val="0"/>
                        </a:spcAft>
                        <a:buNone/>
                      </a:pPr>
                      <a:r>
                        <a:rPr lang="en-GB" sz="1600" dirty="0">
                          <a:latin typeface="Roboto"/>
                          <a:ea typeface="Roboto"/>
                          <a:cs typeface="Roboto"/>
                          <a:sym typeface="Roboto"/>
                        </a:rPr>
                        <a:t>Paper 3: reasoning</a:t>
                      </a:r>
                    </a:p>
                  </a:txBody>
                  <a:tcPr marL="91450" marR="91450" marT="45725" marB="45725" anchor="ctr">
                    <a:lnL w="12700" cap="flat" cmpd="sng">
                      <a:solidFill>
                        <a:schemeClr val="accent2"/>
                      </a:solidFill>
                      <a:prstDash val="solid"/>
                      <a:round/>
                      <a:headEnd type="none" w="sm" len="sm"/>
                      <a:tailEnd type="none" w="sm" len="sm"/>
                    </a:lnL>
                    <a:lnR w="12700" cap="flat" cmpd="sng">
                      <a:solidFill>
                        <a:schemeClr val="accent2"/>
                      </a:solidFill>
                      <a:prstDash val="solid"/>
                      <a:round/>
                      <a:headEnd type="none" w="sm" len="sm"/>
                      <a:tailEnd type="none" w="sm" len="sm"/>
                    </a:lnR>
                    <a:lnT w="12700" cap="flat" cmpd="sng">
                      <a:solidFill>
                        <a:schemeClr val="accent2"/>
                      </a:solidFill>
                      <a:prstDash val="solid"/>
                      <a:round/>
                      <a:headEnd type="none" w="sm" len="sm"/>
                      <a:tailEnd type="none" w="sm" len="sm"/>
                    </a:lnT>
                    <a:lnB w="12700" cap="flat" cmpd="sng">
                      <a:solidFill>
                        <a:schemeClr val="accent2"/>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14" name="Google Shape;63;p4">
            <a:extLst>
              <a:ext uri="{FF2B5EF4-FFF2-40B4-BE49-F238E27FC236}">
                <a16:creationId xmlns:a16="http://schemas.microsoft.com/office/drawing/2014/main" id="{43DC7391-0579-407C-81A9-2B8AEF9B974B}"/>
              </a:ext>
            </a:extLst>
          </p:cNvPr>
          <p:cNvSpPr txBox="1"/>
          <p:nvPr/>
        </p:nvSpPr>
        <p:spPr>
          <a:xfrm>
            <a:off x="450559" y="1210982"/>
            <a:ext cx="8237486" cy="637849"/>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lvl="0" algn="ctr"/>
            <a:r>
              <a:rPr lang="en-GB" sz="1600" dirty="0">
                <a:solidFill>
                  <a:schemeClr val="dk1"/>
                </a:solidFill>
                <a:latin typeface="Roboto"/>
                <a:ea typeface="Roboto"/>
                <a:cs typeface="Roboto"/>
                <a:sym typeface="Roboto"/>
              </a:rPr>
              <a:t>Every primary school will test their pupils on the same subject at the same time during the week beginning 13</a:t>
            </a:r>
            <a:r>
              <a:rPr lang="en-GB" sz="1600" baseline="30000" dirty="0">
                <a:solidFill>
                  <a:schemeClr val="dk1"/>
                </a:solidFill>
                <a:latin typeface="Roboto"/>
                <a:ea typeface="Roboto"/>
                <a:cs typeface="Roboto"/>
                <a:sym typeface="Roboto"/>
              </a:rPr>
              <a:t>th</a:t>
            </a:r>
            <a:r>
              <a:rPr lang="en-GB" sz="1600" dirty="0">
                <a:solidFill>
                  <a:schemeClr val="dk1"/>
                </a:solidFill>
                <a:latin typeface="Roboto"/>
                <a:ea typeface="Roboto"/>
                <a:cs typeface="Roboto"/>
                <a:sym typeface="Roboto"/>
              </a:rPr>
              <a:t> May 2024. The schedule of tests for this year looks like this: </a:t>
            </a:r>
          </a:p>
        </p:txBody>
      </p:sp>
    </p:spTree>
    <p:extLst>
      <p:ext uri="{BB962C8B-B14F-4D97-AF65-F5344CB8AC3E}">
        <p14:creationId xmlns:p14="http://schemas.microsoft.com/office/powerpoint/2010/main" val="20357475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are the children tested on?</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13" name="Google Shape;65;p4">
            <a:extLst>
              <a:ext uri="{FF2B5EF4-FFF2-40B4-BE49-F238E27FC236}">
                <a16:creationId xmlns:a16="http://schemas.microsoft.com/office/drawing/2014/main" id="{FAB7A9FC-4F7B-4F77-BB31-585B2B719752}"/>
              </a:ext>
            </a:extLst>
          </p:cNvPr>
          <p:cNvSpPr txBox="1"/>
          <p:nvPr/>
        </p:nvSpPr>
        <p:spPr>
          <a:xfrm>
            <a:off x="299404" y="1472396"/>
            <a:ext cx="2619569" cy="2379802"/>
          </a:xfrm>
          <a:prstGeom prst="rect">
            <a:avLst/>
          </a:prstGeom>
          <a:solidFill>
            <a:schemeClr val="accent3"/>
          </a:solidFill>
          <a:ln>
            <a:noFill/>
          </a:ln>
        </p:spPr>
        <p:txBody>
          <a:bodyPr spcFirstLastPara="1" wrap="square" lIns="108000" tIns="108000" rIns="108000" bIns="108000" anchor="ctr" anchorCtr="0">
            <a:noAutofit/>
          </a:bodyPr>
          <a:lstStyle/>
          <a:p>
            <a:pPr lvl="0" algn="ctr"/>
            <a:r>
              <a:rPr lang="en-GB" sz="2800" b="1" dirty="0">
                <a:solidFill>
                  <a:schemeClr val="lt2"/>
                </a:solidFill>
                <a:latin typeface="Roboto"/>
                <a:ea typeface="Roboto"/>
                <a:cs typeface="Roboto"/>
                <a:sym typeface="Roboto"/>
              </a:rPr>
              <a:t>English</a:t>
            </a:r>
          </a:p>
          <a:p>
            <a:pPr lvl="0" algn="ctr"/>
            <a:r>
              <a:rPr lang="en-GB" sz="2800" b="1" dirty="0">
                <a:solidFill>
                  <a:schemeClr val="lt2"/>
                </a:solidFill>
                <a:latin typeface="Roboto"/>
                <a:ea typeface="Roboto"/>
                <a:cs typeface="Roboto"/>
                <a:sym typeface="Roboto"/>
              </a:rPr>
              <a:t>Grammar, Punctuation and Spelling</a:t>
            </a:r>
          </a:p>
        </p:txBody>
      </p:sp>
      <p:sp>
        <p:nvSpPr>
          <p:cNvPr id="14" name="Google Shape;66;p4">
            <a:extLst>
              <a:ext uri="{FF2B5EF4-FFF2-40B4-BE49-F238E27FC236}">
                <a16:creationId xmlns:a16="http://schemas.microsoft.com/office/drawing/2014/main" id="{4551AE7E-42DB-4867-B025-A43207CA0DED}"/>
              </a:ext>
            </a:extLst>
          </p:cNvPr>
          <p:cNvSpPr txBox="1"/>
          <p:nvPr/>
        </p:nvSpPr>
        <p:spPr>
          <a:xfrm>
            <a:off x="2828612" y="1464337"/>
            <a:ext cx="6010587" cy="2390488"/>
          </a:xfrm>
          <a:prstGeom prst="rect">
            <a:avLst/>
          </a:prstGeom>
          <a:solidFill>
            <a:srgbClr val="D2D8EF"/>
          </a:solidFill>
          <a:ln>
            <a:noFill/>
          </a:ln>
        </p:spPr>
        <p:txBody>
          <a:bodyPr spcFirstLastPara="1" wrap="square" lIns="108000" tIns="108000" rIns="108000" bIns="108000" anchor="t" anchorCtr="0">
            <a:noAutofit/>
          </a:bodyPr>
          <a:lstStyle/>
          <a:p>
            <a:pPr lvl="0"/>
            <a:r>
              <a:rPr lang="en-GB" sz="1600" b="1" dirty="0">
                <a:solidFill>
                  <a:schemeClr val="dk1"/>
                </a:solidFill>
                <a:latin typeface="Roboto"/>
                <a:ea typeface="Roboto"/>
                <a:cs typeface="Roboto"/>
                <a:sym typeface="Roboto"/>
              </a:rPr>
              <a:t>Paper 1: questions (45 minutes) 50 marks</a:t>
            </a:r>
          </a:p>
          <a:p>
            <a:pPr lvl="0"/>
            <a:r>
              <a:rPr lang="en-GB" sz="1600" dirty="0">
                <a:solidFill>
                  <a:schemeClr val="dk1"/>
                </a:solidFill>
                <a:latin typeface="Roboto"/>
                <a:ea typeface="Roboto"/>
                <a:cs typeface="Roboto"/>
                <a:sym typeface="Roboto"/>
              </a:rPr>
              <a:t>A combined question and answer booklet which assesses pupils’ understanding of the grammar, punctuation and spelling elements of the national curriculum English programmes of study for key stage two. </a:t>
            </a:r>
          </a:p>
          <a:p>
            <a:pPr lvl="0"/>
            <a:r>
              <a:rPr lang="en-GB" sz="1600" b="1" dirty="0">
                <a:solidFill>
                  <a:schemeClr val="dk1"/>
                </a:solidFill>
                <a:latin typeface="Roboto"/>
                <a:ea typeface="Roboto"/>
                <a:cs typeface="Roboto"/>
                <a:sym typeface="Roboto"/>
              </a:rPr>
              <a:t>Paper 2: spelling (15 minutes but not strictly timed) 20 marks</a:t>
            </a:r>
          </a:p>
          <a:p>
            <a:pPr lvl="0"/>
            <a:r>
              <a:rPr lang="en-GB" sz="1600" dirty="0">
                <a:solidFill>
                  <a:schemeClr val="dk1"/>
                </a:solidFill>
                <a:latin typeface="Roboto"/>
                <a:ea typeface="Roboto"/>
                <a:cs typeface="Roboto"/>
                <a:sym typeface="Roboto"/>
              </a:rPr>
              <a:t>The paper that pupils receive has 20 sentences, each with a missing word. The teacher reads the sentences one at a time and pupils write in the missing word on their paper.</a:t>
            </a:r>
          </a:p>
        </p:txBody>
      </p:sp>
      <p:sp>
        <p:nvSpPr>
          <p:cNvPr id="11" name="Google Shape;65;p4">
            <a:extLst>
              <a:ext uri="{FF2B5EF4-FFF2-40B4-BE49-F238E27FC236}">
                <a16:creationId xmlns:a16="http://schemas.microsoft.com/office/drawing/2014/main" id="{8934C21F-3BB7-4BA6-9079-20FABFF5A8CA}"/>
              </a:ext>
            </a:extLst>
          </p:cNvPr>
          <p:cNvSpPr txBox="1"/>
          <p:nvPr/>
        </p:nvSpPr>
        <p:spPr>
          <a:xfrm>
            <a:off x="299404" y="3953965"/>
            <a:ext cx="2619569" cy="2379802"/>
          </a:xfrm>
          <a:prstGeom prst="rect">
            <a:avLst/>
          </a:prstGeom>
          <a:solidFill>
            <a:schemeClr val="accent3"/>
          </a:solidFill>
          <a:ln>
            <a:noFill/>
          </a:ln>
        </p:spPr>
        <p:txBody>
          <a:bodyPr spcFirstLastPara="1" wrap="square" lIns="108000" tIns="108000" rIns="108000" bIns="108000" anchor="ctr" anchorCtr="0">
            <a:noAutofit/>
          </a:bodyPr>
          <a:lstStyle/>
          <a:p>
            <a:pPr lvl="0" algn="ctr"/>
            <a:r>
              <a:rPr lang="en-GB" sz="2800" b="1" dirty="0">
                <a:solidFill>
                  <a:schemeClr val="lt2"/>
                </a:solidFill>
                <a:latin typeface="Roboto"/>
                <a:ea typeface="Roboto"/>
                <a:cs typeface="Roboto"/>
                <a:sym typeface="Roboto"/>
              </a:rPr>
              <a:t>English</a:t>
            </a:r>
          </a:p>
          <a:p>
            <a:pPr lvl="0" algn="ctr"/>
            <a:r>
              <a:rPr lang="en-GB" sz="2800" b="1" dirty="0">
                <a:solidFill>
                  <a:schemeClr val="lt2"/>
                </a:solidFill>
                <a:latin typeface="Roboto"/>
                <a:ea typeface="Roboto"/>
                <a:cs typeface="Roboto"/>
                <a:sym typeface="Roboto"/>
              </a:rPr>
              <a:t>Reading</a:t>
            </a:r>
          </a:p>
        </p:txBody>
      </p:sp>
      <p:sp>
        <p:nvSpPr>
          <p:cNvPr id="12" name="Google Shape;66;p4">
            <a:extLst>
              <a:ext uri="{FF2B5EF4-FFF2-40B4-BE49-F238E27FC236}">
                <a16:creationId xmlns:a16="http://schemas.microsoft.com/office/drawing/2014/main" id="{DA095217-1622-4BF1-8DF4-124CAAF55765}"/>
              </a:ext>
            </a:extLst>
          </p:cNvPr>
          <p:cNvSpPr txBox="1"/>
          <p:nvPr/>
        </p:nvSpPr>
        <p:spPr>
          <a:xfrm>
            <a:off x="2828612" y="3945906"/>
            <a:ext cx="6010587" cy="2390488"/>
          </a:xfrm>
          <a:prstGeom prst="rect">
            <a:avLst/>
          </a:prstGeom>
          <a:solidFill>
            <a:srgbClr val="D2D8EF"/>
          </a:solidFill>
          <a:ln>
            <a:noFill/>
          </a:ln>
        </p:spPr>
        <p:txBody>
          <a:bodyPr spcFirstLastPara="1" wrap="square" lIns="108000" tIns="108000" rIns="108000" bIns="108000" anchor="ctr" anchorCtr="0">
            <a:noAutofit/>
          </a:bodyPr>
          <a:lstStyle/>
          <a:p>
            <a:pPr lvl="0"/>
            <a:r>
              <a:rPr lang="en-GB" sz="1600" b="1" dirty="0">
                <a:solidFill>
                  <a:schemeClr val="dk1"/>
                </a:solidFill>
                <a:latin typeface="Roboto"/>
                <a:ea typeface="Roboto"/>
                <a:cs typeface="Roboto"/>
                <a:sym typeface="Roboto"/>
              </a:rPr>
              <a:t>(1 hour) 50 marks</a:t>
            </a:r>
          </a:p>
          <a:p>
            <a:pPr lvl="0"/>
            <a:r>
              <a:rPr lang="en-GB" sz="1600" dirty="0">
                <a:solidFill>
                  <a:schemeClr val="dk1"/>
                </a:solidFill>
                <a:latin typeface="Roboto"/>
                <a:ea typeface="Roboto"/>
                <a:cs typeface="Roboto"/>
                <a:sym typeface="Roboto"/>
              </a:rPr>
              <a:t>Pupils will have a reading booklet with three different texts to read and a corresponding question and answer booklet. The texts are presented in increasing levels of difficulty and pupils’ comprehension skills will be assessed against the comprehension elements of the English programme of study for key stage two. </a:t>
            </a:r>
            <a:endParaRPr lang="en-GB" sz="1600" b="1" dirty="0">
              <a:solidFill>
                <a:schemeClr val="dk1"/>
              </a:solidFill>
              <a:latin typeface="Roboto"/>
              <a:ea typeface="Roboto"/>
              <a:cs typeface="Roboto"/>
              <a:sym typeface="Roboto"/>
            </a:endParaRPr>
          </a:p>
        </p:txBody>
      </p:sp>
    </p:spTree>
    <p:extLst>
      <p:ext uri="{BB962C8B-B14F-4D97-AF65-F5344CB8AC3E}">
        <p14:creationId xmlns:p14="http://schemas.microsoft.com/office/powerpoint/2010/main" val="997173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par>
                                <p:cTn id="16" presetID="10" presetClass="entr" presetSubtype="0" fill="hold" nodeType="withEffect">
                                  <p:stCondLst>
                                    <p:cond delay="10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childTnLst>
                                </p:cTn>
                              </p:par>
                              <p:par>
                                <p:cTn id="24" presetID="10" presetClass="entr" presetSubtype="0" fill="hold" nodeType="withEffect">
                                  <p:stCondLst>
                                    <p:cond delay="100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are the children tested on?</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13" name="Google Shape;65;p4">
            <a:extLst>
              <a:ext uri="{FF2B5EF4-FFF2-40B4-BE49-F238E27FC236}">
                <a16:creationId xmlns:a16="http://schemas.microsoft.com/office/drawing/2014/main" id="{FAB7A9FC-4F7B-4F77-BB31-585B2B719752}"/>
              </a:ext>
            </a:extLst>
          </p:cNvPr>
          <p:cNvSpPr txBox="1"/>
          <p:nvPr/>
        </p:nvSpPr>
        <p:spPr>
          <a:xfrm>
            <a:off x="299404" y="1472396"/>
            <a:ext cx="2619569" cy="2379802"/>
          </a:xfrm>
          <a:prstGeom prst="rect">
            <a:avLst/>
          </a:prstGeom>
          <a:solidFill>
            <a:schemeClr val="accent3"/>
          </a:solidFill>
          <a:ln>
            <a:noFill/>
          </a:ln>
        </p:spPr>
        <p:txBody>
          <a:bodyPr spcFirstLastPara="1" wrap="square" lIns="108000" tIns="108000" rIns="108000" bIns="108000" anchor="ctr" anchorCtr="0">
            <a:noAutofit/>
          </a:bodyPr>
          <a:lstStyle/>
          <a:p>
            <a:pPr lvl="0" algn="ctr"/>
            <a:r>
              <a:rPr lang="en-GB" sz="2800" b="1" dirty="0">
                <a:solidFill>
                  <a:schemeClr val="lt2"/>
                </a:solidFill>
                <a:latin typeface="Roboto"/>
                <a:ea typeface="Roboto"/>
                <a:cs typeface="Roboto"/>
                <a:sym typeface="Roboto"/>
              </a:rPr>
              <a:t>Mathematics</a:t>
            </a:r>
          </a:p>
        </p:txBody>
      </p:sp>
      <p:sp>
        <p:nvSpPr>
          <p:cNvPr id="14" name="Google Shape;66;p4">
            <a:extLst>
              <a:ext uri="{FF2B5EF4-FFF2-40B4-BE49-F238E27FC236}">
                <a16:creationId xmlns:a16="http://schemas.microsoft.com/office/drawing/2014/main" id="{4551AE7E-42DB-4867-B025-A43207CA0DED}"/>
              </a:ext>
            </a:extLst>
          </p:cNvPr>
          <p:cNvSpPr txBox="1"/>
          <p:nvPr/>
        </p:nvSpPr>
        <p:spPr>
          <a:xfrm>
            <a:off x="2828612" y="1464337"/>
            <a:ext cx="6010587" cy="2390488"/>
          </a:xfrm>
          <a:prstGeom prst="rect">
            <a:avLst/>
          </a:prstGeom>
          <a:solidFill>
            <a:srgbClr val="D2D8EF"/>
          </a:solidFill>
          <a:ln>
            <a:noFill/>
          </a:ln>
        </p:spPr>
        <p:txBody>
          <a:bodyPr spcFirstLastPara="1" wrap="square" lIns="108000" tIns="108000" rIns="108000" bIns="108000" anchor="t" anchorCtr="0">
            <a:noAutofit/>
          </a:bodyPr>
          <a:lstStyle/>
          <a:p>
            <a:pPr lvl="0"/>
            <a:endParaRPr lang="en-GB" sz="1600" b="1" dirty="0">
              <a:solidFill>
                <a:schemeClr val="dk1"/>
              </a:solidFill>
              <a:latin typeface="Roboto"/>
              <a:ea typeface="Roboto"/>
              <a:cs typeface="Roboto"/>
              <a:sym typeface="Roboto"/>
            </a:endParaRPr>
          </a:p>
          <a:p>
            <a:pPr lvl="0"/>
            <a:r>
              <a:rPr lang="en-GB" sz="1600" b="1" dirty="0">
                <a:solidFill>
                  <a:schemeClr val="dk1"/>
                </a:solidFill>
                <a:latin typeface="Roboto"/>
                <a:ea typeface="Roboto"/>
                <a:cs typeface="Roboto"/>
                <a:sym typeface="Roboto"/>
              </a:rPr>
              <a:t>Paper 1: arithmetic (30 minutes) 40 marks</a:t>
            </a:r>
          </a:p>
          <a:p>
            <a:pPr lvl="0"/>
            <a:r>
              <a:rPr lang="en-GB" sz="1600" dirty="0">
                <a:solidFill>
                  <a:schemeClr val="dk1"/>
                </a:solidFill>
                <a:latin typeface="Roboto"/>
                <a:ea typeface="Roboto"/>
                <a:cs typeface="Roboto"/>
                <a:sym typeface="Roboto"/>
              </a:rPr>
              <a:t>Pupils will have a booklet of arithmetic questions based on the national curriculum maths key stage two programmes of study. </a:t>
            </a:r>
          </a:p>
          <a:p>
            <a:pPr lvl="0"/>
            <a:r>
              <a:rPr lang="en-GB" sz="1600" b="1" dirty="0">
                <a:solidFill>
                  <a:schemeClr val="dk1"/>
                </a:solidFill>
                <a:latin typeface="Roboto"/>
                <a:ea typeface="Roboto"/>
                <a:cs typeface="Roboto"/>
                <a:sym typeface="Roboto"/>
              </a:rPr>
              <a:t>Papers 2 and 3: reasoning (40 minutes each) 35 marks each</a:t>
            </a:r>
          </a:p>
          <a:p>
            <a:pPr lvl="0"/>
            <a:r>
              <a:rPr lang="en-GB" sz="1600" dirty="0">
                <a:solidFill>
                  <a:schemeClr val="dk1"/>
                </a:solidFill>
                <a:latin typeface="Roboto"/>
                <a:ea typeface="Roboto"/>
                <a:cs typeface="Roboto"/>
                <a:sym typeface="Roboto"/>
              </a:rPr>
              <a:t>Both papers will ask children to reason and solve problems, again based on the national curriculum maths programmes of study.</a:t>
            </a:r>
          </a:p>
        </p:txBody>
      </p:sp>
    </p:spTree>
    <p:extLst>
      <p:ext uri="{BB962C8B-B14F-4D97-AF65-F5344CB8AC3E}">
        <p14:creationId xmlns:p14="http://schemas.microsoft.com/office/powerpoint/2010/main" val="218268226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1000"/>
                                        <p:tgtEl>
                                          <p:spTgt spid="13"/>
                                        </p:tgtEl>
                                      </p:cBhvr>
                                    </p:animEffect>
                                  </p:childTnLst>
                                </p:cTn>
                              </p:par>
                              <p:par>
                                <p:cTn id="16" presetID="10" presetClass="entr" presetSubtype="0" fill="hold" nodeType="withEffect">
                                  <p:stCondLst>
                                    <p:cond delay="10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How are the tests administered?</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2" name="Google Shape;62;p4"/>
          <p:cNvSpPr txBox="1"/>
          <p:nvPr/>
        </p:nvSpPr>
        <p:spPr>
          <a:xfrm>
            <a:off x="299405" y="1133220"/>
            <a:ext cx="8539794" cy="5114423"/>
          </a:xfrm>
          <a:prstGeom prst="rect">
            <a:avLst/>
          </a:prstGeom>
          <a:solidFill>
            <a:srgbClr val="FDE7CF"/>
          </a:solidFill>
          <a:ln>
            <a:noFill/>
          </a:ln>
        </p:spPr>
        <p:txBody>
          <a:bodyPr spcFirstLastPara="1" wrap="square" lIns="216000" tIns="216000" rIns="216000" bIns="216000" anchor="t" anchorCtr="0">
            <a:spAutoFit/>
          </a:bodyPr>
          <a:lstStyle/>
          <a:p>
            <a:pPr marL="285750" lvl="0" indent="-285750">
              <a:buFont typeface="Arial" panose="020B0604020202020204" pitchFamily="34" charset="0"/>
              <a:buChar char="•"/>
            </a:pPr>
            <a:r>
              <a:rPr lang="en-GB" sz="1600" b="1" dirty="0">
                <a:solidFill>
                  <a:schemeClr val="tx1"/>
                </a:solidFill>
                <a:latin typeface="Roboto"/>
                <a:ea typeface="Roboto"/>
                <a:cs typeface="Roboto"/>
                <a:sym typeface="Roboto"/>
              </a:rPr>
              <a:t>Most children will complete the tests in the Year 6 classroom.</a:t>
            </a:r>
          </a:p>
          <a:p>
            <a:pPr marL="285750" lvl="0" indent="-285750">
              <a:buFont typeface="Arial" panose="020B0604020202020204" pitchFamily="34" charset="0"/>
              <a:buChar char="•"/>
            </a:pPr>
            <a:endParaRPr lang="en-GB" sz="1600" b="1" dirty="0">
              <a:solidFill>
                <a:schemeClr val="tx1"/>
              </a:solidFill>
              <a:latin typeface="Roboto"/>
              <a:ea typeface="Roboto"/>
              <a:cs typeface="Roboto"/>
              <a:sym typeface="Roboto"/>
            </a:endParaRPr>
          </a:p>
          <a:p>
            <a:pPr marL="285750" lvl="0" indent="-285750">
              <a:buFont typeface="Arial" panose="020B0604020202020204" pitchFamily="34" charset="0"/>
              <a:buChar char="•"/>
            </a:pPr>
            <a:r>
              <a:rPr lang="en-GB" sz="1600" b="1" dirty="0">
                <a:solidFill>
                  <a:schemeClr val="tx1"/>
                </a:solidFill>
                <a:latin typeface="Roboto"/>
                <a:ea typeface="Roboto"/>
                <a:cs typeface="Roboto"/>
                <a:sym typeface="Roboto"/>
              </a:rPr>
              <a:t>Some children may complete their tests outside of the classroom in line with access arrangements specific to the needs of that child.</a:t>
            </a:r>
          </a:p>
          <a:p>
            <a:pPr marL="285750" lvl="0" indent="-285750">
              <a:buFont typeface="Arial" panose="020B0604020202020204" pitchFamily="34" charset="0"/>
              <a:buChar char="•"/>
            </a:pPr>
            <a:endParaRPr lang="en-GB" sz="1600" b="1" dirty="0">
              <a:solidFill>
                <a:schemeClr val="tx1"/>
              </a:solidFill>
              <a:latin typeface="Roboto"/>
              <a:ea typeface="Roboto"/>
              <a:cs typeface="Roboto"/>
              <a:sym typeface="Roboto"/>
            </a:endParaRPr>
          </a:p>
          <a:p>
            <a:pPr marL="285750" lvl="0" indent="-285750">
              <a:buFont typeface="Arial" panose="020B0604020202020204" pitchFamily="34" charset="0"/>
              <a:buChar char="•"/>
            </a:pPr>
            <a:r>
              <a:rPr lang="en-GB" sz="1600" b="1" dirty="0">
                <a:solidFill>
                  <a:srgbClr val="181717"/>
                </a:solidFill>
                <a:latin typeface="Roboto" panose="020B0604020202020204" charset="0"/>
                <a:ea typeface="Roboto" panose="020B0604020202020204" charset="0"/>
              </a:rPr>
              <a:t>All tests are externally marked.</a:t>
            </a:r>
          </a:p>
          <a:p>
            <a:pPr marL="285750" lvl="0" indent="-285750">
              <a:buFont typeface="Arial" panose="020B0604020202020204" pitchFamily="34" charset="0"/>
              <a:buChar char="•"/>
            </a:pPr>
            <a:endParaRPr lang="en-GB" sz="1600" b="1" dirty="0">
              <a:solidFill>
                <a:srgbClr val="181717"/>
              </a:solidFill>
              <a:latin typeface="Roboto" panose="020B0604020202020204" charset="0"/>
              <a:ea typeface="Roboto" panose="020B0604020202020204" charset="0"/>
            </a:endParaRPr>
          </a:p>
          <a:p>
            <a:pPr marL="285750" lvl="0" indent="-285750">
              <a:buFont typeface="Arial" panose="020B0604020202020204" pitchFamily="34" charset="0"/>
              <a:buChar char="•"/>
            </a:pPr>
            <a:r>
              <a:rPr lang="en-GB" sz="1600" b="1" dirty="0">
                <a:solidFill>
                  <a:srgbClr val="181717"/>
                </a:solidFill>
                <a:latin typeface="Roboto" panose="020B0604020202020204" charset="0"/>
                <a:ea typeface="Roboto" panose="020B0604020202020204" charset="0"/>
              </a:rPr>
              <a:t>Writing will be ‘Teacher Assessed’ internally. However may have an external moderation but the children will be unaware of this. </a:t>
            </a:r>
          </a:p>
          <a:p>
            <a:pPr marL="285750" lvl="0" indent="-285750">
              <a:buFont typeface="Arial" panose="020B0604020202020204" pitchFamily="34" charset="0"/>
              <a:buChar char="•"/>
            </a:pPr>
            <a:endParaRPr lang="en-GB" sz="1600" b="1" dirty="0">
              <a:solidFill>
                <a:srgbClr val="181717"/>
              </a:solidFill>
              <a:latin typeface="Roboto" panose="020B0604020202020204" charset="0"/>
              <a:ea typeface="Roboto" panose="020B0604020202020204" charset="0"/>
            </a:endParaRPr>
          </a:p>
          <a:p>
            <a:pPr marL="285750" lvl="0" indent="-285750">
              <a:buFont typeface="Arial" panose="020B0604020202020204" pitchFamily="34" charset="0"/>
              <a:buChar char="•"/>
            </a:pPr>
            <a:r>
              <a:rPr lang="en-US" sz="1600" b="1" dirty="0">
                <a:solidFill>
                  <a:srgbClr val="181717"/>
                </a:solidFill>
                <a:latin typeface="Roboto" panose="020B0604020202020204" charset="0"/>
                <a:ea typeface="Roboto" panose="020B0604020202020204" charset="0"/>
              </a:rPr>
              <a:t>School attendance is important – writing  evidence to support teacher assessment continues after SATs which is important information for high school. </a:t>
            </a:r>
          </a:p>
          <a:p>
            <a:pPr marL="285750" lvl="0" indent="-285750">
              <a:buFont typeface="Arial" panose="020B0604020202020204" pitchFamily="34" charset="0"/>
              <a:buChar char="•"/>
            </a:pPr>
            <a:endParaRPr lang="en-US" sz="1600" b="1" dirty="0">
              <a:solidFill>
                <a:srgbClr val="181717"/>
              </a:solidFill>
              <a:latin typeface="Roboto" panose="020B0604020202020204" charset="0"/>
              <a:ea typeface="Roboto" panose="020B0604020202020204" charset="0"/>
            </a:endParaRPr>
          </a:p>
          <a:p>
            <a:pPr marL="285750" lvl="0" indent="-285750">
              <a:buFont typeface="Arial" panose="020B0604020202020204" pitchFamily="34" charset="0"/>
              <a:buChar char="•"/>
            </a:pPr>
            <a:r>
              <a:rPr lang="en-US" sz="1600" b="1" dirty="0">
                <a:solidFill>
                  <a:srgbClr val="181717"/>
                </a:solidFill>
                <a:latin typeface="Roboto" panose="020B0604020202020204" charset="0"/>
                <a:ea typeface="Roboto" panose="020B0604020202020204" charset="0"/>
              </a:rPr>
              <a:t>SEND: all children will  sit the tests. However some access arrangements can be used We will let parents know individually of the access arrangements that we can apply.</a:t>
            </a:r>
          </a:p>
          <a:p>
            <a:pPr marL="285750" lvl="0" indent="-285750">
              <a:buFont typeface="Arial" panose="020B0604020202020204" pitchFamily="34" charset="0"/>
              <a:buChar char="•"/>
            </a:pPr>
            <a:endParaRPr lang="en-US" sz="1600" b="1" dirty="0">
              <a:solidFill>
                <a:srgbClr val="181717"/>
              </a:solidFill>
              <a:latin typeface="Roboto" panose="020B0604020202020204" charset="0"/>
              <a:ea typeface="Roboto" panose="020B0604020202020204" charset="0"/>
            </a:endParaRPr>
          </a:p>
          <a:p>
            <a:pPr marL="285750" lvl="0" indent="-285750">
              <a:buFont typeface="Arial" panose="020B0604020202020204" pitchFamily="34" charset="0"/>
              <a:buChar char="•"/>
            </a:pPr>
            <a:r>
              <a:rPr lang="en-US" sz="1600" b="1" dirty="0">
                <a:solidFill>
                  <a:srgbClr val="181717"/>
                </a:solidFill>
                <a:latin typeface="Roboto" panose="020B0604020202020204" charset="0"/>
                <a:ea typeface="Roboto" panose="020B0604020202020204" charset="0"/>
              </a:rPr>
              <a:t> These may be rest breaks, transcription of answers, reader. Children may be eligible for additional time. </a:t>
            </a:r>
            <a:endParaRPr lang="en-GB" sz="1600" b="1" dirty="0">
              <a:solidFill>
                <a:srgbClr val="181717"/>
              </a:solidFill>
              <a:latin typeface="Roboto" panose="020B0604020202020204" charset="0"/>
              <a:ea typeface="Roboto" panose="020B0604020202020204" charset="0"/>
            </a:endParaRPr>
          </a:p>
          <a:p>
            <a:pPr marL="285750" lvl="0" indent="-285750">
              <a:buFont typeface="Arial" panose="020B0604020202020204" pitchFamily="34" charset="0"/>
              <a:buChar char="•"/>
            </a:pPr>
            <a:endParaRPr lang="en-GB" sz="1600" b="1" dirty="0">
              <a:solidFill>
                <a:schemeClr val="tx1"/>
              </a:solidFill>
              <a:latin typeface="Roboto"/>
              <a:ea typeface="Roboto"/>
              <a:cs typeface="Roboto"/>
              <a:sym typeface="Roboto"/>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2"/>
                                        </p:tgtEl>
                                        <p:attrNameLst>
                                          <p:attrName>style.visibility</p:attrName>
                                        </p:attrNameLst>
                                      </p:cBhvr>
                                      <p:to>
                                        <p:strVal val="visible"/>
                                      </p:to>
                                    </p:set>
                                    <p:animEffect transition="in" filter="fade">
                                      <p:cBhvr>
                                        <p:cTn id="13" dur="1000"/>
                                        <p:tgtEl>
                                          <p:spTgt spid="62"/>
                                        </p:tgtEl>
                                      </p:cBhvr>
                                    </p:animEffect>
                                  </p:childTnLst>
                                </p:cTn>
                              </p:par>
                              <p:par>
                                <p:cTn id="14" presetID="2" presetClass="entr" presetSubtype="4" fill="hold" nodeType="withEffect">
                                  <p:stCondLst>
                                    <p:cond delay="1000"/>
                                  </p:stCondLst>
                                  <p:childTnLst>
                                    <p:set>
                                      <p:cBhvr>
                                        <p:cTn id="15" dur="1" fill="hold">
                                          <p:stCondLst>
                                            <p:cond delay="0"/>
                                          </p:stCondLst>
                                        </p:cTn>
                                        <p:tgtEl>
                                          <p:spTgt spid="62">
                                            <p:txEl>
                                              <p:pRg st="0" end="0"/>
                                            </p:txEl>
                                          </p:spTgt>
                                        </p:tgtEl>
                                        <p:attrNameLst>
                                          <p:attrName>style.visibility</p:attrName>
                                        </p:attrNameLst>
                                      </p:cBhvr>
                                      <p:to>
                                        <p:strVal val="visible"/>
                                      </p:to>
                                    </p:set>
                                    <p:anim calcmode="lin" valueType="num">
                                      <p:cBhvr additive="base">
                                        <p:cTn id="16" dur="500" fill="hold"/>
                                        <p:tgtEl>
                                          <p:spTgt spid="62">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62">
                                            <p:txEl>
                                              <p:pRg st="0" end="0"/>
                                            </p:txEl>
                                          </p:spTgt>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1000"/>
                                  </p:stCondLst>
                                  <p:childTnLst>
                                    <p:set>
                                      <p:cBhvr>
                                        <p:cTn id="19" dur="1" fill="hold">
                                          <p:stCondLst>
                                            <p:cond delay="0"/>
                                          </p:stCondLst>
                                        </p:cTn>
                                        <p:tgtEl>
                                          <p:spTgt spid="62">
                                            <p:txEl>
                                              <p:pRg st="2" end="2"/>
                                            </p:txEl>
                                          </p:spTgt>
                                        </p:tgtEl>
                                        <p:attrNameLst>
                                          <p:attrName>style.visibility</p:attrName>
                                        </p:attrNameLst>
                                      </p:cBhvr>
                                      <p:to>
                                        <p:strVal val="visible"/>
                                      </p:to>
                                    </p:set>
                                    <p:anim calcmode="lin" valueType="num">
                                      <p:cBhvr additive="base">
                                        <p:cTn id="20" dur="500" fill="hold"/>
                                        <p:tgtEl>
                                          <p:spTgt spid="62">
                                            <p:txEl>
                                              <p:pRg st="2" end="2"/>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62">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1000"/>
                                  </p:stCondLst>
                                  <p:childTnLst>
                                    <p:set>
                                      <p:cBhvr>
                                        <p:cTn id="23" dur="1" fill="hold">
                                          <p:stCondLst>
                                            <p:cond delay="0"/>
                                          </p:stCondLst>
                                        </p:cTn>
                                        <p:tgtEl>
                                          <p:spTgt spid="62">
                                            <p:txEl>
                                              <p:pRg st="4" end="4"/>
                                            </p:txEl>
                                          </p:spTgt>
                                        </p:tgtEl>
                                        <p:attrNameLst>
                                          <p:attrName>style.visibility</p:attrName>
                                        </p:attrNameLst>
                                      </p:cBhvr>
                                      <p:to>
                                        <p:strVal val="visible"/>
                                      </p:to>
                                    </p:set>
                                    <p:anim calcmode="lin" valueType="num">
                                      <p:cBhvr additive="base">
                                        <p:cTn id="24" dur="500" fill="hold"/>
                                        <p:tgtEl>
                                          <p:spTgt spid="62">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62">
                                            <p:txEl>
                                              <p:pRg st="4" end="4"/>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1000"/>
                                  </p:stCondLst>
                                  <p:childTnLst>
                                    <p:set>
                                      <p:cBhvr>
                                        <p:cTn id="27" dur="1" fill="hold">
                                          <p:stCondLst>
                                            <p:cond delay="0"/>
                                          </p:stCondLst>
                                        </p:cTn>
                                        <p:tgtEl>
                                          <p:spTgt spid="62">
                                            <p:txEl>
                                              <p:pRg st="6" end="6"/>
                                            </p:txEl>
                                          </p:spTgt>
                                        </p:tgtEl>
                                        <p:attrNameLst>
                                          <p:attrName>style.visibility</p:attrName>
                                        </p:attrNameLst>
                                      </p:cBhvr>
                                      <p:to>
                                        <p:strVal val="visible"/>
                                      </p:to>
                                    </p:set>
                                    <p:anim calcmode="lin" valueType="num">
                                      <p:cBhvr additive="base">
                                        <p:cTn id="28" dur="500" fill="hold"/>
                                        <p:tgtEl>
                                          <p:spTgt spid="62">
                                            <p:txEl>
                                              <p:pRg st="6" end="6"/>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62">
                                            <p:txEl>
                                              <p:pRg st="6" end="6"/>
                                            </p:txEl>
                                          </p:spTgt>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1000"/>
                                  </p:stCondLst>
                                  <p:childTnLst>
                                    <p:set>
                                      <p:cBhvr>
                                        <p:cTn id="31" dur="1" fill="hold">
                                          <p:stCondLst>
                                            <p:cond delay="0"/>
                                          </p:stCondLst>
                                        </p:cTn>
                                        <p:tgtEl>
                                          <p:spTgt spid="62">
                                            <p:txEl>
                                              <p:pRg st="8" end="8"/>
                                            </p:txEl>
                                          </p:spTgt>
                                        </p:tgtEl>
                                        <p:attrNameLst>
                                          <p:attrName>style.visibility</p:attrName>
                                        </p:attrNameLst>
                                      </p:cBhvr>
                                      <p:to>
                                        <p:strVal val="visible"/>
                                      </p:to>
                                    </p:set>
                                    <p:anim calcmode="lin" valueType="num">
                                      <p:cBhvr additive="base">
                                        <p:cTn id="32" dur="500" fill="hold"/>
                                        <p:tgtEl>
                                          <p:spTgt spid="62">
                                            <p:txEl>
                                              <p:pRg st="8" end="8"/>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62">
                                            <p:txEl>
                                              <p:pRg st="8" end="8"/>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1000"/>
                                  </p:stCondLst>
                                  <p:childTnLst>
                                    <p:set>
                                      <p:cBhvr>
                                        <p:cTn id="35" dur="1" fill="hold">
                                          <p:stCondLst>
                                            <p:cond delay="0"/>
                                          </p:stCondLst>
                                        </p:cTn>
                                        <p:tgtEl>
                                          <p:spTgt spid="62">
                                            <p:txEl>
                                              <p:pRg st="10" end="10"/>
                                            </p:txEl>
                                          </p:spTgt>
                                        </p:tgtEl>
                                        <p:attrNameLst>
                                          <p:attrName>style.visibility</p:attrName>
                                        </p:attrNameLst>
                                      </p:cBhvr>
                                      <p:to>
                                        <p:strVal val="visible"/>
                                      </p:to>
                                    </p:set>
                                    <p:anim calcmode="lin" valueType="num">
                                      <p:cBhvr additive="base">
                                        <p:cTn id="36" dur="500" fill="hold"/>
                                        <p:tgtEl>
                                          <p:spTgt spid="62">
                                            <p:txEl>
                                              <p:pRg st="10" end="1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62">
                                            <p:txEl>
                                              <p:pRg st="10" end="10"/>
                                            </p:txEl>
                                          </p:spTgt>
                                        </p:tgtEl>
                                        <p:attrNameLst>
                                          <p:attrName>ppt_y</p:attrName>
                                        </p:attrNameLst>
                                      </p:cBhvr>
                                      <p:tavLst>
                                        <p:tav tm="0">
                                          <p:val>
                                            <p:strVal val="1+#ppt_h/2"/>
                                          </p:val>
                                        </p:tav>
                                        <p:tav tm="100000">
                                          <p:val>
                                            <p:strVal val="#ppt_y"/>
                                          </p:val>
                                        </p:tav>
                                      </p:tavLst>
                                    </p:anim>
                                  </p:childTnLst>
                                </p:cTn>
                              </p:par>
                              <p:par>
                                <p:cTn id="38" presetID="2" presetClass="entr" presetSubtype="4" fill="hold" nodeType="withEffect">
                                  <p:stCondLst>
                                    <p:cond delay="1000"/>
                                  </p:stCondLst>
                                  <p:childTnLst>
                                    <p:set>
                                      <p:cBhvr>
                                        <p:cTn id="39" dur="1" fill="hold">
                                          <p:stCondLst>
                                            <p:cond delay="0"/>
                                          </p:stCondLst>
                                        </p:cTn>
                                        <p:tgtEl>
                                          <p:spTgt spid="62">
                                            <p:txEl>
                                              <p:pRg st="12" end="12"/>
                                            </p:txEl>
                                          </p:spTgt>
                                        </p:tgtEl>
                                        <p:attrNameLst>
                                          <p:attrName>style.visibility</p:attrName>
                                        </p:attrNameLst>
                                      </p:cBhvr>
                                      <p:to>
                                        <p:strVal val="visible"/>
                                      </p:to>
                                    </p:set>
                                    <p:anim calcmode="lin" valueType="num">
                                      <p:cBhvr additive="base">
                                        <p:cTn id="40" dur="500" fill="hold"/>
                                        <p:tgtEl>
                                          <p:spTgt spid="62">
                                            <p:txEl>
                                              <p:pRg st="12" end="1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62">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happens with the results?</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3" name="Google Shape;63;p4"/>
          <p:cNvSpPr txBox="1"/>
          <p:nvPr/>
        </p:nvSpPr>
        <p:spPr>
          <a:xfrm>
            <a:off x="450559" y="1233016"/>
            <a:ext cx="8237486" cy="2669174"/>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marL="285750" lvl="0" indent="-285750">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For 2024, school results in the end of key stage assessments will be published in performance tables. </a:t>
            </a:r>
          </a:p>
          <a:p>
            <a:pPr marL="285750" lvl="0" indent="-285750">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School results will be shared with the school, their local authority or academy trust  and Ofsted to support school improvement. </a:t>
            </a:r>
          </a:p>
          <a:p>
            <a:pPr marL="285750" lvl="0" indent="-285750">
              <a:spcAft>
                <a:spcPts val="600"/>
              </a:spcAft>
              <a:buFont typeface="Arial" panose="020B0604020202020204" pitchFamily="34" charset="0"/>
              <a:buChar char="•"/>
            </a:pPr>
            <a:r>
              <a:rPr lang="en-GB" sz="1600" dirty="0">
                <a:solidFill>
                  <a:schemeClr val="dk1"/>
                </a:solidFill>
                <a:latin typeface="Roboto"/>
                <a:ea typeface="Roboto"/>
                <a:cs typeface="Roboto"/>
                <a:sym typeface="Roboto"/>
              </a:rPr>
              <a:t>Each child will receive a scaled score for their performance on the tests. This is a score between 80 and 120, where a score of 100 is considered to be average or working at the expected level of attainment at the end of primary school. </a:t>
            </a:r>
          </a:p>
          <a:p>
            <a:pPr marL="285750" lvl="0" indent="-285750">
              <a:spcAft>
                <a:spcPts val="600"/>
              </a:spcAft>
              <a:buFont typeface="Arial" panose="020B0604020202020204" pitchFamily="34" charset="0"/>
              <a:buChar char="•"/>
            </a:pPr>
            <a:r>
              <a:rPr lang="en-GB" sz="1600" b="1" dirty="0">
                <a:solidFill>
                  <a:schemeClr val="tx1"/>
                </a:solidFill>
                <a:latin typeface="Roboto"/>
                <a:ea typeface="Roboto"/>
                <a:cs typeface="Roboto"/>
                <a:sym typeface="Roboto"/>
              </a:rPr>
              <a:t>We will share pupils’ results in their end of year written report, which is sent home to parents in July. </a:t>
            </a:r>
          </a:p>
        </p:txBody>
      </p:sp>
      <p:pic>
        <p:nvPicPr>
          <p:cNvPr id="6" name="Picture 5">
            <a:extLst>
              <a:ext uri="{FF2B5EF4-FFF2-40B4-BE49-F238E27FC236}">
                <a16:creationId xmlns:a16="http://schemas.microsoft.com/office/drawing/2014/main" id="{B98DAD17-307C-4637-8C67-77CA8A65F80B}"/>
              </a:ext>
            </a:extLst>
          </p:cNvPr>
          <p:cNvPicPr>
            <a:picLocks noChangeAspect="1"/>
          </p:cNvPicPr>
          <p:nvPr/>
        </p:nvPicPr>
        <p:blipFill>
          <a:blip r:embed="rId6"/>
          <a:srcRect/>
          <a:stretch/>
        </p:blipFill>
        <p:spPr>
          <a:xfrm>
            <a:off x="5184611" y="4319355"/>
            <a:ext cx="3310054" cy="2206902"/>
          </a:xfrm>
          <a:prstGeom prst="rect">
            <a:avLst/>
          </a:prstGeom>
        </p:spPr>
      </p:pic>
    </p:spTree>
    <p:extLst>
      <p:ext uri="{BB962C8B-B14F-4D97-AF65-F5344CB8AC3E}">
        <p14:creationId xmlns:p14="http://schemas.microsoft.com/office/powerpoint/2010/main" val="13829038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What happens with the results?</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3" name="Google Shape;63;p4"/>
          <p:cNvSpPr txBox="1"/>
          <p:nvPr/>
        </p:nvSpPr>
        <p:spPr>
          <a:xfrm>
            <a:off x="450559" y="1233016"/>
            <a:ext cx="8237486" cy="5392997"/>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pPr marL="180975"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A child awarded a scaled score of 100 is judged to have met the ‘national standard’ in the area judged by the test.</a:t>
            </a:r>
          </a:p>
          <a:p>
            <a:pPr marL="180975"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180975"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A child awarded a scaled score of more than 110 is judged to have exceeded the national standard and demonstrated a higher than expected knowledge of the curriculum for their age.</a:t>
            </a:r>
          </a:p>
          <a:p>
            <a:pPr marL="180975"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180975"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A child awarded a scaled score of less than 100 is judged to have not yet met the national standard</a:t>
            </a:r>
          </a:p>
          <a:p>
            <a:pPr marL="180975" defTabSz="914400" eaLnBrk="0" fontAlgn="base" hangingPunct="0">
              <a:spcBef>
                <a:spcPct val="0"/>
              </a:spcBef>
              <a:spcAft>
                <a:spcPct val="0"/>
              </a:spcAft>
            </a:pPr>
            <a:endParaRPr lang="en-GB" sz="1600" dirty="0">
              <a:solidFill>
                <a:srgbClr val="181717"/>
              </a:solidFill>
              <a:latin typeface="BPreplay" charset="0"/>
              <a:ea typeface="ＭＳ Ｐゴシック" charset="0"/>
            </a:endParaRPr>
          </a:p>
          <a:p>
            <a:pPr marL="180975" defTabSz="914400" eaLnBrk="0" fontAlgn="base" hangingPunct="0">
              <a:spcBef>
                <a:spcPct val="0"/>
              </a:spcBef>
              <a:spcAft>
                <a:spcPct val="0"/>
              </a:spcAft>
            </a:pPr>
            <a:r>
              <a:rPr lang="en-GB" sz="1600" dirty="0">
                <a:solidFill>
                  <a:srgbClr val="181717"/>
                </a:solidFill>
                <a:latin typeface="BPreplay" charset="0"/>
                <a:ea typeface="ＭＳ Ｐゴシック" charset="0"/>
              </a:rPr>
              <a:t>In reading, English GPS and Mathematics the following codes are used:</a:t>
            </a:r>
          </a:p>
          <a:p>
            <a:pPr marL="180975" defTabSz="914400" eaLnBrk="0" fontAlgn="base" hangingPunct="0">
              <a:spcBef>
                <a:spcPct val="0"/>
              </a:spcBef>
              <a:spcAft>
                <a:spcPct val="0"/>
              </a:spcAft>
            </a:pPr>
            <a:r>
              <a:rPr lang="en-GB" sz="1600" dirty="0">
                <a:solidFill>
                  <a:srgbClr val="FF0000"/>
                </a:solidFill>
                <a:latin typeface="BPreplay" charset="0"/>
                <a:ea typeface="ＭＳ Ｐゴシック" charset="0"/>
              </a:rPr>
              <a:t>WTS      Working towards the standard  </a:t>
            </a:r>
          </a:p>
          <a:p>
            <a:pPr marL="180975" defTabSz="914400" eaLnBrk="0" fontAlgn="base" hangingPunct="0">
              <a:spcBef>
                <a:spcPct val="0"/>
              </a:spcBef>
              <a:spcAft>
                <a:spcPct val="0"/>
              </a:spcAft>
            </a:pPr>
            <a:r>
              <a:rPr lang="en-GB" sz="1600" dirty="0">
                <a:solidFill>
                  <a:srgbClr val="FF0000"/>
                </a:solidFill>
                <a:latin typeface="BPreplay" charset="0"/>
                <a:ea typeface="ＭＳ Ｐゴシック" charset="0"/>
              </a:rPr>
              <a:t>NS         At the national standard</a:t>
            </a:r>
          </a:p>
          <a:p>
            <a:pPr marL="180975" defTabSz="914400" eaLnBrk="0" fontAlgn="base" hangingPunct="0">
              <a:spcBef>
                <a:spcPct val="0"/>
              </a:spcBef>
              <a:spcAft>
                <a:spcPct val="0"/>
              </a:spcAft>
            </a:pPr>
            <a:r>
              <a:rPr lang="en-GB" sz="1600" dirty="0">
                <a:solidFill>
                  <a:srgbClr val="FF0000"/>
                </a:solidFill>
                <a:latin typeface="BPreplay" charset="0"/>
                <a:ea typeface="ＭＳ Ｐゴシック" charset="0"/>
              </a:rPr>
              <a:t>HS         Higher standard </a:t>
            </a:r>
          </a:p>
          <a:p>
            <a:pPr marL="180975"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180975" defTabSz="914400" eaLnBrk="0" fontAlgn="base" hangingPunct="0">
              <a:spcBef>
                <a:spcPct val="0"/>
              </a:spcBef>
              <a:spcAft>
                <a:spcPct val="0"/>
              </a:spcAft>
            </a:pPr>
            <a:r>
              <a:rPr lang="en-GB" sz="1600" dirty="0">
                <a:solidFill>
                  <a:srgbClr val="181717"/>
                </a:solidFill>
                <a:latin typeface="BPreplay" charset="0"/>
                <a:ea typeface="ＭＳ Ｐゴシック" charset="0"/>
              </a:rPr>
              <a:t>For writing, the following codes are used:</a:t>
            </a:r>
          </a:p>
          <a:p>
            <a:pPr marL="180975" defTabSz="914400" eaLnBrk="0" fontAlgn="base" hangingPunct="0">
              <a:spcBef>
                <a:spcPct val="0"/>
              </a:spcBef>
              <a:spcAft>
                <a:spcPct val="0"/>
              </a:spcAft>
            </a:pPr>
            <a:r>
              <a:rPr lang="en-GB" sz="1600" dirty="0">
                <a:solidFill>
                  <a:srgbClr val="FF0000"/>
                </a:solidFill>
                <a:latin typeface="BPreplay" charset="0"/>
                <a:ea typeface="ＭＳ Ｐゴシック" charset="0"/>
              </a:rPr>
              <a:t>HNM     Has not met the standard</a:t>
            </a:r>
          </a:p>
          <a:p>
            <a:pPr marL="180975" defTabSz="914400" eaLnBrk="0" fontAlgn="base" hangingPunct="0">
              <a:spcBef>
                <a:spcPct val="0"/>
              </a:spcBef>
              <a:spcAft>
                <a:spcPct val="0"/>
              </a:spcAft>
            </a:pPr>
            <a:r>
              <a:rPr lang="en-GB" sz="1600" dirty="0">
                <a:solidFill>
                  <a:srgbClr val="FF0000"/>
                </a:solidFill>
                <a:latin typeface="BPreplay" charset="0"/>
                <a:ea typeface="ＭＳ Ｐゴシック" charset="0"/>
              </a:rPr>
              <a:t>WTS     Working towards the standard</a:t>
            </a:r>
          </a:p>
          <a:p>
            <a:pPr marL="180975" defTabSz="914400" eaLnBrk="0" fontAlgn="base" hangingPunct="0">
              <a:spcBef>
                <a:spcPct val="0"/>
              </a:spcBef>
              <a:spcAft>
                <a:spcPct val="0"/>
              </a:spcAft>
            </a:pPr>
            <a:r>
              <a:rPr lang="en-GB" sz="1600" dirty="0">
                <a:solidFill>
                  <a:srgbClr val="FF0000"/>
                </a:solidFill>
                <a:latin typeface="BPreplay" charset="0"/>
                <a:ea typeface="ＭＳ Ｐゴシック" charset="0"/>
              </a:rPr>
              <a:t>EXS      Working at the expected standard</a:t>
            </a:r>
          </a:p>
          <a:p>
            <a:pPr marL="180975" defTabSz="914400" eaLnBrk="0" fontAlgn="base" hangingPunct="0">
              <a:spcBef>
                <a:spcPct val="0"/>
              </a:spcBef>
              <a:spcAft>
                <a:spcPct val="0"/>
              </a:spcAft>
            </a:pPr>
            <a:r>
              <a:rPr lang="en-GB" sz="1600" dirty="0">
                <a:solidFill>
                  <a:srgbClr val="FF0000"/>
                </a:solidFill>
                <a:latin typeface="BPreplay" charset="0"/>
                <a:ea typeface="ＭＳ Ｐゴシック" charset="0"/>
              </a:rPr>
              <a:t>GDS     Working at greater depth</a:t>
            </a:r>
          </a:p>
          <a:p>
            <a:pPr marL="285750" lvl="0" indent="-285750">
              <a:spcAft>
                <a:spcPts val="600"/>
              </a:spcAft>
              <a:buFont typeface="Arial" panose="020B0604020202020204" pitchFamily="34" charset="0"/>
              <a:buChar char="•"/>
            </a:pPr>
            <a:endParaRPr lang="en-GB" sz="1600" b="1" dirty="0">
              <a:solidFill>
                <a:schemeClr val="tx1"/>
              </a:solidFill>
              <a:latin typeface="Roboto"/>
              <a:ea typeface="Roboto"/>
              <a:cs typeface="Roboto"/>
              <a:sym typeface="Roboto"/>
            </a:endParaRPr>
          </a:p>
        </p:txBody>
      </p:sp>
      <p:pic>
        <p:nvPicPr>
          <p:cNvPr id="6" name="Picture 5">
            <a:extLst>
              <a:ext uri="{FF2B5EF4-FFF2-40B4-BE49-F238E27FC236}">
                <a16:creationId xmlns:a16="http://schemas.microsoft.com/office/drawing/2014/main" id="{B98DAD17-307C-4637-8C67-77CA8A65F80B}"/>
              </a:ext>
            </a:extLst>
          </p:cNvPr>
          <p:cNvPicPr>
            <a:picLocks noChangeAspect="1"/>
          </p:cNvPicPr>
          <p:nvPr/>
        </p:nvPicPr>
        <p:blipFill>
          <a:blip r:embed="rId6"/>
          <a:srcRect/>
          <a:stretch/>
        </p:blipFill>
        <p:spPr>
          <a:xfrm>
            <a:off x="5184611" y="4319355"/>
            <a:ext cx="3310054" cy="2206902"/>
          </a:xfrm>
          <a:prstGeom prst="rect">
            <a:avLst/>
          </a:prstGeom>
        </p:spPr>
      </p:pic>
    </p:spTree>
    <p:extLst>
      <p:ext uri="{BB962C8B-B14F-4D97-AF65-F5344CB8AC3E}">
        <p14:creationId xmlns:p14="http://schemas.microsoft.com/office/powerpoint/2010/main" val="39089377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WRITING </a:t>
            </a:r>
          </a:p>
        </p:txBody>
      </p:sp>
      <p:sp>
        <p:nvSpPr>
          <p:cNvPr id="3" name="TextBox 2"/>
          <p:cNvSpPr txBox="1"/>
          <p:nvPr/>
        </p:nvSpPr>
        <p:spPr>
          <a:xfrm>
            <a:off x="325017" y="1635117"/>
            <a:ext cx="8463150" cy="5324535"/>
          </a:xfrm>
          <a:prstGeom prst="rect">
            <a:avLst/>
          </a:prstGeom>
          <a:noFill/>
        </p:spPr>
        <p:txBody>
          <a:bodyPr wrap="square" rtlCol="0">
            <a:spAutoFit/>
          </a:bodyPr>
          <a:lstStyle/>
          <a:p>
            <a:r>
              <a:rPr lang="en-US" sz="2000" dirty="0"/>
              <a:t>Throughout the year the children will be composing independent pieces of writing to build up a portfolio of evidence.</a:t>
            </a:r>
          </a:p>
          <a:p>
            <a:endParaRPr lang="en-US" sz="2000" dirty="0"/>
          </a:p>
          <a:p>
            <a:r>
              <a:rPr lang="en-US" sz="2000" dirty="0"/>
              <a:t>This body of work will cover a range of genres that have been taught in class and provide evidence of the writing skills  necessary to meet the expected standard.</a:t>
            </a:r>
          </a:p>
          <a:p>
            <a:endParaRPr lang="en-US" sz="2000" dirty="0"/>
          </a:p>
          <a:p>
            <a:r>
              <a:rPr lang="en-US" sz="2000" dirty="0"/>
              <a:t>In past years  a best fit approach was used.   However, now </a:t>
            </a:r>
            <a:r>
              <a:rPr lang="en-US" sz="2000" b="1" dirty="0"/>
              <a:t>ALL</a:t>
            </a:r>
            <a:r>
              <a:rPr lang="en-US" sz="2000" dirty="0"/>
              <a:t> of the skills must be grasped and applied in independent work to meet the expected standard.</a:t>
            </a:r>
          </a:p>
          <a:p>
            <a:endParaRPr lang="en-US" sz="2000" dirty="0"/>
          </a:p>
          <a:p>
            <a:r>
              <a:rPr lang="en-US" sz="2000" dirty="0"/>
              <a:t>Some children will be able to apply the skills consistently across most genres and will therefore be working at greater depth within the expected standard (GDS).</a:t>
            </a:r>
          </a:p>
          <a:p>
            <a:endParaRPr lang="en-US" sz="2000" dirty="0"/>
          </a:p>
          <a:p>
            <a:endParaRPr lang="en-US" sz="2000" dirty="0"/>
          </a:p>
          <a:p>
            <a:endParaRPr lang="en-US" sz="2000" dirty="0"/>
          </a:p>
        </p:txBody>
      </p:sp>
    </p:spTree>
    <p:extLst>
      <p:ext uri="{BB962C8B-B14F-4D97-AF65-F5344CB8AC3E}">
        <p14:creationId xmlns:p14="http://schemas.microsoft.com/office/powerpoint/2010/main" val="28851649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8311" y="1326867"/>
            <a:ext cx="9516533" cy="1150938"/>
          </a:xfrm>
        </p:spPr>
        <p:txBody>
          <a:bodyPr>
            <a:normAutofit fontScale="90000"/>
          </a:bodyPr>
          <a:lstStyle/>
          <a:p>
            <a:r>
              <a:rPr lang="en-US" dirty="0"/>
              <a:t>The Interim Framework</a:t>
            </a:r>
            <a:br>
              <a:rPr lang="en-US" dirty="0"/>
            </a:br>
            <a:r>
              <a:rPr lang="en-US" dirty="0"/>
              <a:t>Writing….</a:t>
            </a:r>
          </a:p>
        </p:txBody>
      </p:sp>
      <p:pic>
        <p:nvPicPr>
          <p:cNvPr id="4" name="Picture 3"/>
          <p:cNvPicPr/>
          <p:nvPr/>
        </p:nvPicPr>
        <p:blipFill rotWithShape="1">
          <a:blip r:embed="rId2"/>
          <a:srcRect l="20994" t="22180" r="21421" b="19376"/>
          <a:stretch/>
        </p:blipFill>
        <p:spPr bwMode="auto">
          <a:xfrm>
            <a:off x="1042812" y="2568116"/>
            <a:ext cx="6894830" cy="41233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183616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087" y="1000125"/>
            <a:ext cx="8164510" cy="1150938"/>
          </a:xfrm>
        </p:spPr>
        <p:txBody>
          <a:bodyPr/>
          <a:lstStyle/>
          <a:p>
            <a:r>
              <a:rPr lang="en-GB" sz="4000" dirty="0"/>
              <a:t>Expected standard for Writing</a:t>
            </a:r>
          </a:p>
        </p:txBody>
      </p:sp>
      <p:pic>
        <p:nvPicPr>
          <p:cNvPr id="3" name="Picture 2"/>
          <p:cNvPicPr/>
          <p:nvPr/>
        </p:nvPicPr>
        <p:blipFill rotWithShape="1">
          <a:blip r:embed="rId2"/>
          <a:srcRect l="20033" t="18342" r="21182" b="11266"/>
          <a:stretch/>
        </p:blipFill>
        <p:spPr bwMode="auto">
          <a:xfrm>
            <a:off x="780874" y="1846263"/>
            <a:ext cx="7246937" cy="48402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713494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490" y="1277460"/>
            <a:ext cx="8362950" cy="1411941"/>
          </a:xfrm>
        </p:spPr>
        <p:txBody>
          <a:bodyPr>
            <a:normAutofit/>
          </a:bodyPr>
          <a:lstStyle/>
          <a:p>
            <a:r>
              <a:rPr lang="en-GB" sz="3600" dirty="0"/>
              <a:t>Working at Greater Depth for writing</a:t>
            </a:r>
          </a:p>
        </p:txBody>
      </p:sp>
      <p:pic>
        <p:nvPicPr>
          <p:cNvPr id="3" name="Picture 2"/>
          <p:cNvPicPr/>
          <p:nvPr/>
        </p:nvPicPr>
        <p:blipFill rotWithShape="1">
          <a:blip r:embed="rId2"/>
          <a:srcRect l="17398" t="26233" r="17568" b="19165"/>
          <a:stretch/>
        </p:blipFill>
        <p:spPr bwMode="auto">
          <a:xfrm>
            <a:off x="772319" y="2486200"/>
            <a:ext cx="7631113" cy="42306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8284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The Reading Test consists of a single test paper with three unrelated reading texts.</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Children are given 60 minutes in total, which includes reading the texts and answering the questions.</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A total of 50 marks are available.</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Questions are designed to assess the comprehension and understanding of a child’s reading.</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Some questions are multiple choice or selected response, others require short answers and some require an extended response or explanation.</a:t>
            </a:r>
          </a:p>
        </p:txBody>
      </p:sp>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10245" name="Rectangle 3"/>
          <p:cNvSpPr>
            <a:spLocks noChangeArrowheads="1"/>
          </p:cNvSpPr>
          <p:nvPr/>
        </p:nvSpPr>
        <p:spPr bwMode="auto">
          <a:xfrm>
            <a:off x="407989" y="401639"/>
            <a:ext cx="2005853"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600" b="1">
                <a:solidFill>
                  <a:prstClr val="white"/>
                </a:solidFill>
                <a:latin typeface="BPreplay" charset="0"/>
                <a:ea typeface="ＭＳ Ｐゴシック" charset="0"/>
              </a:rPr>
              <a:t>Reading</a:t>
            </a:r>
          </a:p>
        </p:txBody>
      </p:sp>
      <p:sp>
        <p:nvSpPr>
          <p:cNvPr id="11" name="Rectangle 10"/>
          <p:cNvSpPr/>
          <p:nvPr/>
        </p:nvSpPr>
        <p:spPr>
          <a:xfrm>
            <a:off x="355601" y="1182688"/>
            <a:ext cx="8429625" cy="5329237"/>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The Reading Test consists of a single test paper with three unrelated reading texts.</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Children are given 60 minutes in total, which includes reading the texts and answering the questions.</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A total of 50 marks are available.</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Questions are designed to assess the comprehension and understanding of a child’s reading.</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Some questions are multiple choice or selected response, others require short answers and some require an extended response or explanation.</a:t>
            </a:r>
          </a:p>
        </p:txBody>
      </p:sp>
    </p:spTree>
    <p:extLst>
      <p:ext uri="{BB962C8B-B14F-4D97-AF65-F5344CB8AC3E}">
        <p14:creationId xmlns:p14="http://schemas.microsoft.com/office/powerpoint/2010/main" val="34828754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968560"/>
            <a:ext cx="5446867" cy="6001643"/>
          </a:xfrm>
          <a:prstGeom prst="rect">
            <a:avLst/>
          </a:prstGeom>
          <a:noFill/>
        </p:spPr>
        <p:txBody>
          <a:bodyPr wrap="square" rtlCol="0">
            <a:spAutoFit/>
          </a:bodyPr>
          <a:lstStyle/>
          <a:p>
            <a:pPr defTabSz="1218987"/>
            <a:r>
              <a:rPr lang="en-GB" sz="2400" b="1" dirty="0">
                <a:solidFill>
                  <a:schemeClr val="tx1"/>
                </a:solidFill>
                <a:latin typeface="Century Gothic"/>
              </a:rPr>
              <a:t>The reading tests are challenging.</a:t>
            </a:r>
          </a:p>
          <a:p>
            <a:pPr defTabSz="1218987"/>
            <a:endParaRPr lang="en-GB" sz="2400" b="1" dirty="0">
              <a:solidFill>
                <a:schemeClr val="tx1"/>
              </a:solidFill>
              <a:latin typeface="Century Gothic"/>
            </a:endParaRPr>
          </a:p>
          <a:p>
            <a:pPr defTabSz="1218987"/>
            <a:r>
              <a:rPr lang="en-US" sz="2400" b="1" dirty="0">
                <a:solidFill>
                  <a:schemeClr val="tx1"/>
                </a:solidFill>
                <a:latin typeface="Century Gothic"/>
              </a:rPr>
              <a:t>Children are</a:t>
            </a:r>
          </a:p>
          <a:p>
            <a:pPr defTabSz="1218987"/>
            <a:endParaRPr lang="en-GB" sz="2400" b="1" dirty="0">
              <a:solidFill>
                <a:schemeClr val="tx1"/>
              </a:solidFill>
              <a:latin typeface="Century Gothic"/>
            </a:endParaRPr>
          </a:p>
          <a:p>
            <a:pPr marL="342900" indent="-342900" defTabSz="1218987">
              <a:buFont typeface="Arial"/>
              <a:buChar char="•"/>
            </a:pPr>
            <a:r>
              <a:rPr lang="en-GB" sz="2400" b="1" dirty="0">
                <a:solidFill>
                  <a:schemeClr val="tx1"/>
                </a:solidFill>
                <a:latin typeface="Century Gothic"/>
              </a:rPr>
              <a:t>Exposed to challenging traditional and classic texts</a:t>
            </a:r>
          </a:p>
          <a:p>
            <a:pPr marL="342900" indent="-342900" defTabSz="1218987">
              <a:buFont typeface="Arial"/>
              <a:buChar char="•"/>
            </a:pPr>
            <a:endParaRPr lang="en-GB" sz="2400" b="1" dirty="0">
              <a:solidFill>
                <a:schemeClr val="tx1"/>
              </a:solidFill>
              <a:latin typeface="Century Gothic"/>
            </a:endParaRPr>
          </a:p>
          <a:p>
            <a:pPr marL="342900" indent="-342900" defTabSz="1218987">
              <a:buFont typeface="Arial"/>
              <a:buChar char="•"/>
            </a:pPr>
            <a:r>
              <a:rPr lang="en-GB" sz="2400" b="1" dirty="0">
                <a:solidFill>
                  <a:schemeClr val="tx1"/>
                </a:solidFill>
                <a:latin typeface="Century Gothic"/>
              </a:rPr>
              <a:t>Developing an  extensive vocabulary</a:t>
            </a:r>
          </a:p>
          <a:p>
            <a:pPr marL="342900" indent="-342900" defTabSz="1218987">
              <a:buFont typeface="Arial"/>
              <a:buChar char="•"/>
            </a:pPr>
            <a:endParaRPr lang="en-GB" sz="2400" b="1" dirty="0">
              <a:solidFill>
                <a:schemeClr val="tx1"/>
              </a:solidFill>
              <a:latin typeface="Century Gothic"/>
            </a:endParaRPr>
          </a:p>
          <a:p>
            <a:pPr marL="342900" indent="-342900" defTabSz="1218987">
              <a:buFont typeface="Arial"/>
              <a:buChar char="•"/>
            </a:pPr>
            <a:r>
              <a:rPr lang="en-GB" sz="2400" b="1" dirty="0">
                <a:solidFill>
                  <a:schemeClr val="tx1"/>
                </a:solidFill>
                <a:latin typeface="Century Gothic"/>
              </a:rPr>
              <a:t>Building reading stamina</a:t>
            </a:r>
          </a:p>
          <a:p>
            <a:pPr marL="342900" indent="-342900" defTabSz="1218987">
              <a:buFont typeface="Arial"/>
              <a:buChar char="•"/>
            </a:pPr>
            <a:endParaRPr lang="en-GB" sz="2400" b="1" dirty="0">
              <a:solidFill>
                <a:schemeClr val="tx1"/>
              </a:solidFill>
              <a:latin typeface="Century Gothic"/>
            </a:endParaRPr>
          </a:p>
          <a:p>
            <a:pPr marL="342900" indent="-342900" defTabSz="1218987">
              <a:buFont typeface="Arial"/>
              <a:buChar char="•"/>
            </a:pPr>
            <a:r>
              <a:rPr lang="en-GB" sz="2400" b="1" dirty="0">
                <a:solidFill>
                  <a:schemeClr val="tx1"/>
                </a:solidFill>
                <a:latin typeface="Century Gothic"/>
              </a:rPr>
              <a:t>Teaching test techniques</a:t>
            </a:r>
          </a:p>
          <a:p>
            <a:pPr defTabSz="1218987"/>
            <a:endParaRPr lang="en-GB" sz="2400" dirty="0">
              <a:solidFill>
                <a:srgbClr val="374C81"/>
              </a:solidFill>
              <a:latin typeface="Century Gothic"/>
            </a:endParaRPr>
          </a:p>
          <a:p>
            <a:pPr defTabSz="1218987"/>
            <a:endParaRPr lang="en-GB" sz="2400" dirty="0">
              <a:solidFill>
                <a:srgbClr val="374C81"/>
              </a:solidFill>
              <a:latin typeface="Century Gothic"/>
            </a:endParaRPr>
          </a:p>
          <a:p>
            <a:pPr defTabSz="1218987"/>
            <a:endParaRPr lang="en-GB" sz="2400" dirty="0">
              <a:solidFill>
                <a:srgbClr val="374C81"/>
              </a:solidFill>
              <a:latin typeface="Century Gothic"/>
            </a:endParaRPr>
          </a:p>
        </p:txBody>
      </p:sp>
    </p:spTree>
    <p:extLst>
      <p:ext uri="{BB962C8B-B14F-4D97-AF65-F5344CB8AC3E}">
        <p14:creationId xmlns:p14="http://schemas.microsoft.com/office/powerpoint/2010/main" val="110823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928661"/>
          </a:xfrm>
          <a:prstGeom prst="rect">
            <a:avLst/>
          </a:prstGeom>
          <a:solidFill>
            <a:srgbClr val="FDE7CF"/>
          </a:solidFill>
          <a:ln>
            <a:noFill/>
          </a:ln>
        </p:spPr>
        <p:txBody>
          <a:bodyPr spcFirstLastPara="1" wrap="square" lIns="216000" tIns="216000" rIns="216000" bIns="216000" anchor="t" anchorCtr="0">
            <a:spAutoFit/>
          </a:bodyPr>
          <a:lstStyle/>
          <a:p>
            <a:pPr marR="0" lvl="0" algn="just" rtl="0">
              <a:spcBef>
                <a:spcPts val="0"/>
              </a:spcBef>
              <a:spcAft>
                <a:spcPts val="0"/>
              </a:spcAft>
              <a:buClr>
                <a:schemeClr val="dk1"/>
              </a:buClr>
              <a:buSzPts val="2400"/>
            </a:pPr>
            <a:r>
              <a:rPr lang="en-GB" sz="3200" b="1" dirty="0"/>
              <a:t>Reading</a:t>
            </a:r>
            <a:endParaRPr sz="3200" b="1"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3" name="Google Shape;63;p4"/>
          <p:cNvSpPr txBox="1"/>
          <p:nvPr/>
        </p:nvSpPr>
        <p:spPr>
          <a:xfrm>
            <a:off x="454395" y="1477936"/>
            <a:ext cx="8237486" cy="4823610"/>
          </a:xfrm>
          <a:prstGeom prst="rect">
            <a:avLst/>
          </a:prstGeom>
          <a:solidFill>
            <a:schemeClr val="lt1"/>
          </a:solidFill>
          <a:ln w="38100" cap="flat" cmpd="sng">
            <a:solidFill>
              <a:schemeClr val="accent1"/>
            </a:solidFill>
            <a:prstDash val="solid"/>
            <a:miter lim="800000"/>
            <a:headEnd type="none" w="sm" len="sm"/>
            <a:tailEnd type="none" w="sm" len="sm"/>
          </a:ln>
        </p:spPr>
        <p:txBody>
          <a:bodyPr spcFirstLastPara="1" wrap="square" lIns="108000" tIns="72000" rIns="108000" bIns="72000" anchor="t" anchorCtr="0">
            <a:spAutoFit/>
          </a:bodyPr>
          <a:lstStyle/>
          <a:p>
            <a:r>
              <a:rPr lang="en-GB" sz="1600" b="1" dirty="0">
                <a:solidFill>
                  <a:srgbClr val="7030A0"/>
                </a:solidFill>
              </a:rPr>
              <a:t>“Characteristics” </a:t>
            </a:r>
            <a:r>
              <a:rPr lang="en-GB" sz="1600" dirty="0"/>
              <a:t>and </a:t>
            </a:r>
            <a:r>
              <a:rPr lang="en-GB" sz="1600" b="1" dirty="0">
                <a:solidFill>
                  <a:srgbClr val="7030A0"/>
                </a:solidFill>
              </a:rPr>
              <a:t>“impressions of” </a:t>
            </a:r>
            <a:r>
              <a:rPr lang="en-GB" sz="1600" dirty="0"/>
              <a:t>are very important questions to ask children </a:t>
            </a:r>
            <a:r>
              <a:rPr lang="en-GB" sz="1600" b="1" dirty="0">
                <a:solidFill>
                  <a:srgbClr val="7030A0"/>
                </a:solidFill>
              </a:rPr>
              <a:t>USING SYNONYMS.</a:t>
            </a:r>
          </a:p>
          <a:p>
            <a:endParaRPr lang="en-GB" sz="1600" b="1" dirty="0">
              <a:solidFill>
                <a:srgbClr val="7030A0"/>
              </a:solidFill>
            </a:endParaRPr>
          </a:p>
          <a:p>
            <a:r>
              <a:rPr lang="en-GB" sz="1600" i="1" dirty="0">
                <a:solidFill>
                  <a:srgbClr val="FF0000"/>
                </a:solidFill>
                <a:latin typeface="Helvetica Neue LT Std"/>
              </a:rPr>
              <a:t>… they crossed the glassy surface of the lake. </a:t>
            </a:r>
            <a:endParaRPr lang="en-GB" sz="1600" dirty="0">
              <a:solidFill>
                <a:srgbClr val="FF0000"/>
              </a:solidFill>
              <a:latin typeface="Helvetica Neue LT Std"/>
            </a:endParaRPr>
          </a:p>
          <a:p>
            <a:r>
              <a:rPr lang="en-GB" sz="1600" dirty="0">
                <a:solidFill>
                  <a:srgbClr val="FF0000"/>
                </a:solidFill>
                <a:latin typeface="Helvetica Neue LT Std"/>
              </a:rPr>
              <a:t>Give </a:t>
            </a:r>
            <a:r>
              <a:rPr lang="en-GB" sz="1600" b="1" dirty="0">
                <a:solidFill>
                  <a:srgbClr val="FF0000"/>
                </a:solidFill>
                <a:latin typeface="Helvetica Neue LT Std"/>
              </a:rPr>
              <a:t>two </a:t>
            </a:r>
            <a:r>
              <a:rPr lang="en-GB" sz="1600" dirty="0">
                <a:solidFill>
                  <a:srgbClr val="FF0000"/>
                </a:solidFill>
                <a:latin typeface="Helvetica Neue LT Std"/>
              </a:rPr>
              <a:t>impressions this gives you of the water. </a:t>
            </a:r>
          </a:p>
          <a:p>
            <a:endParaRPr lang="en-GB" sz="1600" b="1" dirty="0">
              <a:latin typeface="Helvetica Neue LT Std"/>
            </a:endParaRPr>
          </a:p>
          <a:p>
            <a:r>
              <a:rPr lang="en-GB" sz="1600" b="1" dirty="0">
                <a:latin typeface="Helvetica Neue LT Std"/>
              </a:rPr>
              <a:t>Award 1 mark </a:t>
            </a:r>
            <a:r>
              <a:rPr lang="en-GB" sz="1600" dirty="0">
                <a:latin typeface="Helvetica Neue LT Std"/>
              </a:rPr>
              <a:t>for reference to any of the following, up to a maximum of </a:t>
            </a:r>
            <a:r>
              <a:rPr lang="en-GB" sz="1600" b="1" dirty="0">
                <a:latin typeface="Helvetica Neue LT Std"/>
              </a:rPr>
              <a:t>2 marks</a:t>
            </a:r>
            <a:r>
              <a:rPr lang="en-GB" sz="1600" dirty="0">
                <a:latin typeface="Helvetica Neue LT Std"/>
              </a:rPr>
              <a:t>: </a:t>
            </a:r>
          </a:p>
          <a:p>
            <a:r>
              <a:rPr lang="en-GB" sz="1600" dirty="0">
                <a:solidFill>
                  <a:srgbClr val="FF0000"/>
                </a:solidFill>
                <a:latin typeface="Helvetica Neue LT Std"/>
              </a:rPr>
              <a:t>reflective / shiny / mirror-like, e.g. </a:t>
            </a:r>
            <a:r>
              <a:rPr lang="en-GB" sz="1600" i="1" dirty="0">
                <a:solidFill>
                  <a:srgbClr val="FF0000"/>
                </a:solidFill>
                <a:latin typeface="Helvetica Neue LT Std"/>
              </a:rPr>
              <a:t>the water reflects the light </a:t>
            </a:r>
            <a:endParaRPr lang="en-GB" sz="1600" dirty="0">
              <a:solidFill>
                <a:srgbClr val="FF0000"/>
              </a:solidFill>
              <a:latin typeface="Helvetica Neue LT Std"/>
            </a:endParaRPr>
          </a:p>
          <a:p>
            <a:r>
              <a:rPr lang="en-GB" sz="1600" i="1" dirty="0">
                <a:solidFill>
                  <a:srgbClr val="FF0000"/>
                </a:solidFill>
                <a:latin typeface="Helvetica Neue LT Std"/>
              </a:rPr>
              <a:t>shining under the sun. </a:t>
            </a:r>
            <a:endParaRPr lang="en-GB" sz="1600" dirty="0">
              <a:solidFill>
                <a:srgbClr val="FF0000"/>
              </a:solidFill>
              <a:latin typeface="Helvetica Neue LT Std"/>
            </a:endParaRPr>
          </a:p>
          <a:p>
            <a:endParaRPr lang="en-GB" sz="1600" dirty="0">
              <a:solidFill>
                <a:srgbClr val="FF0000"/>
              </a:solidFill>
              <a:latin typeface="Helvetica Neue LT Std"/>
            </a:endParaRPr>
          </a:p>
          <a:p>
            <a:r>
              <a:rPr lang="en-GB" sz="1600" dirty="0">
                <a:solidFill>
                  <a:srgbClr val="FF0000"/>
                </a:solidFill>
                <a:latin typeface="Helvetica Neue LT Std"/>
              </a:rPr>
              <a:t>clear / transparent, e.g. </a:t>
            </a:r>
            <a:r>
              <a:rPr lang="en-GB" sz="1600" i="1" dirty="0">
                <a:solidFill>
                  <a:srgbClr val="FF0000"/>
                </a:solidFill>
                <a:latin typeface="Helvetica Neue LT Std"/>
              </a:rPr>
              <a:t>you could see through the water. </a:t>
            </a:r>
            <a:endParaRPr lang="en-GB" sz="1600" dirty="0">
              <a:solidFill>
                <a:srgbClr val="FF0000"/>
              </a:solidFill>
              <a:latin typeface="Helvetica Neue LT Std"/>
            </a:endParaRPr>
          </a:p>
          <a:p>
            <a:endParaRPr lang="en-GB" sz="1600" dirty="0">
              <a:solidFill>
                <a:srgbClr val="FF0000"/>
              </a:solidFill>
              <a:latin typeface="Helvetica Neue LT Std"/>
            </a:endParaRPr>
          </a:p>
          <a:p>
            <a:r>
              <a:rPr lang="en-GB" sz="1600" dirty="0">
                <a:solidFill>
                  <a:srgbClr val="FF0000"/>
                </a:solidFill>
                <a:latin typeface="Helvetica Neue LT Std"/>
              </a:rPr>
              <a:t>still / calm / undisturbed </a:t>
            </a:r>
          </a:p>
          <a:p>
            <a:r>
              <a:rPr lang="en-GB" sz="1600" dirty="0">
                <a:solidFill>
                  <a:srgbClr val="FF0000"/>
                </a:solidFill>
                <a:latin typeface="Helvetica Neue LT Std"/>
              </a:rPr>
              <a:t>flat / smooth. </a:t>
            </a:r>
          </a:p>
          <a:p>
            <a:r>
              <a:rPr lang="en-GB" sz="1600" dirty="0">
                <a:latin typeface="Helvetica Neue LT Std"/>
              </a:rPr>
              <a:t>	</a:t>
            </a:r>
          </a:p>
          <a:p>
            <a:endParaRPr lang="en-GB" sz="1600" b="1" dirty="0">
              <a:solidFill>
                <a:srgbClr val="7030A0"/>
              </a:solidFill>
            </a:endParaRPr>
          </a:p>
          <a:p>
            <a:endParaRPr lang="en-GB" sz="1600" b="1" dirty="0">
              <a:solidFill>
                <a:srgbClr val="7030A0"/>
              </a:solidFill>
            </a:endParaRPr>
          </a:p>
          <a:p>
            <a:endParaRPr lang="en-GB" sz="1600" b="1" dirty="0">
              <a:solidFill>
                <a:srgbClr val="7030A0"/>
              </a:solidFill>
            </a:endParaRPr>
          </a:p>
          <a:p>
            <a:endParaRPr lang="en-GB" sz="1600" b="1" dirty="0">
              <a:solidFill>
                <a:srgbClr val="7030A0"/>
              </a:solidFill>
            </a:endParaRPr>
          </a:p>
        </p:txBody>
      </p:sp>
      <p:pic>
        <p:nvPicPr>
          <p:cNvPr id="6" name="Picture 5">
            <a:extLst>
              <a:ext uri="{FF2B5EF4-FFF2-40B4-BE49-F238E27FC236}">
                <a16:creationId xmlns:a16="http://schemas.microsoft.com/office/drawing/2014/main" id="{B98DAD17-307C-4637-8C67-77CA8A65F80B}"/>
              </a:ext>
            </a:extLst>
          </p:cNvPr>
          <p:cNvPicPr>
            <a:picLocks noChangeAspect="1"/>
          </p:cNvPicPr>
          <p:nvPr/>
        </p:nvPicPr>
        <p:blipFill>
          <a:blip r:embed="rId6"/>
          <a:srcRect/>
          <a:stretch/>
        </p:blipFill>
        <p:spPr>
          <a:xfrm>
            <a:off x="5184611" y="4319355"/>
            <a:ext cx="3310054" cy="2206902"/>
          </a:xfrm>
          <a:prstGeom prst="rect">
            <a:avLst/>
          </a:prstGeom>
        </p:spPr>
      </p:pic>
    </p:spTree>
    <p:extLst>
      <p:ext uri="{BB962C8B-B14F-4D97-AF65-F5344CB8AC3E}">
        <p14:creationId xmlns:p14="http://schemas.microsoft.com/office/powerpoint/2010/main" val="11489671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fade">
                                      <p:cBhvr>
                                        <p:cTn id="15" dur="10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A Spelling test is administered containing 20 words, lasting approximately 15 minutes.</a:t>
            </a:r>
          </a:p>
          <a:p>
            <a:pPr marL="342900" indent="-160338" defTabSz="914400" eaLnBrk="0" fontAlgn="base" hangingPunct="0">
              <a:spcBef>
                <a:spcPct val="0"/>
              </a:spcBef>
              <a:spcAft>
                <a:spcPct val="0"/>
              </a:spcAft>
              <a:buFont typeface="Arial" panose="020B0604020202020204" pitchFamily="34" charset="0"/>
              <a:buChar char="•"/>
              <a:defRPr/>
            </a:pPr>
            <a:endParaRPr lang="en-GB" sz="1600" dirty="0">
              <a:solidFill>
                <a:srgbClr val="E7E6E6">
                  <a:lumMod val="10000"/>
                </a:srgbClr>
              </a:solidFill>
              <a:latin typeface="BPreplay" panose="02000503000000020004" pitchFamily="50" charset="0"/>
            </a:endParaRPr>
          </a:p>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A separate test is given on Punctuation, Vocabulary and Grammar</a:t>
            </a:r>
          </a:p>
          <a:p>
            <a:pPr marL="342900" indent="-160338" defTabSz="914400" eaLnBrk="0" fontAlgn="base" hangingPunct="0">
              <a:spcBef>
                <a:spcPct val="0"/>
              </a:spcBef>
              <a:spcAft>
                <a:spcPct val="0"/>
              </a:spcAft>
              <a:buFont typeface="Arial" panose="020B0604020202020204" pitchFamily="34" charset="0"/>
              <a:buChar char="•"/>
              <a:defRPr/>
            </a:pPr>
            <a:endParaRPr lang="en-GB" sz="1600" dirty="0">
              <a:solidFill>
                <a:srgbClr val="E7E6E6">
                  <a:lumMod val="10000"/>
                </a:srgbClr>
              </a:solidFill>
              <a:latin typeface="BPreplay" panose="02000503000000020004" pitchFamily="50" charset="0"/>
            </a:endParaRPr>
          </a:p>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This test lasts for 45 minutes and requires short answer questions, including some multiple choice.</a:t>
            </a:r>
          </a:p>
          <a:p>
            <a:pPr marL="342900" indent="-160338" defTabSz="914400" eaLnBrk="0" fontAlgn="base" hangingPunct="0">
              <a:spcBef>
                <a:spcPct val="0"/>
              </a:spcBef>
              <a:spcAft>
                <a:spcPct val="0"/>
              </a:spcAft>
              <a:buFont typeface="Arial" panose="020B0604020202020204" pitchFamily="34" charset="0"/>
              <a:buChar char="•"/>
              <a:defRPr/>
            </a:pPr>
            <a:endParaRPr lang="en-GB" sz="1600" dirty="0">
              <a:solidFill>
                <a:srgbClr val="E7E6E6">
                  <a:lumMod val="10000"/>
                </a:srgbClr>
              </a:solidFill>
              <a:latin typeface="BPreplay" panose="02000503000000020004" pitchFamily="50" charset="0"/>
            </a:endParaRPr>
          </a:p>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Marks for these two tests are added together to give a total for Spelling, Punctuation and Grammar.</a:t>
            </a:r>
          </a:p>
        </p:txBody>
      </p:sp>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11269" name="Rectangle 3"/>
          <p:cNvSpPr>
            <a:spLocks noChangeArrowheads="1"/>
          </p:cNvSpPr>
          <p:nvPr/>
        </p:nvSpPr>
        <p:spPr bwMode="auto">
          <a:xfrm>
            <a:off x="407988" y="401639"/>
            <a:ext cx="8034095"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600" b="1" dirty="0">
                <a:solidFill>
                  <a:prstClr val="white"/>
                </a:solidFill>
                <a:latin typeface="BPreplay" charset="0"/>
                <a:ea typeface="ＭＳ Ｐゴシック" charset="0"/>
              </a:rPr>
              <a:t>Spelling, Punctuation and Grammar</a:t>
            </a:r>
          </a:p>
        </p:txBody>
      </p:sp>
      <p:sp>
        <p:nvSpPr>
          <p:cNvPr id="12" name="Rectangle 11"/>
          <p:cNvSpPr/>
          <p:nvPr/>
        </p:nvSpPr>
        <p:spPr>
          <a:xfrm>
            <a:off x="355601" y="1182688"/>
            <a:ext cx="8429625" cy="5329237"/>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A Spelling test is administered containing 20 words, lasting approximately 15 minutes.</a:t>
            </a:r>
          </a:p>
          <a:p>
            <a:pPr marL="342900" indent="-160338" defTabSz="914400" eaLnBrk="0" fontAlgn="base" hangingPunct="0">
              <a:spcBef>
                <a:spcPct val="0"/>
              </a:spcBef>
              <a:spcAft>
                <a:spcPct val="0"/>
              </a:spcAft>
              <a:buFont typeface="Arial" panose="020B0604020202020204" pitchFamily="34" charset="0"/>
              <a:buChar char="•"/>
              <a:defRPr/>
            </a:pPr>
            <a:endParaRPr lang="en-GB" sz="1600" dirty="0">
              <a:solidFill>
                <a:srgbClr val="E7E6E6">
                  <a:lumMod val="10000"/>
                </a:srgbClr>
              </a:solidFill>
              <a:latin typeface="BPreplay" panose="02000503000000020004" pitchFamily="50" charset="0"/>
            </a:endParaRPr>
          </a:p>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A separate test is given on Punctuation, Vocabulary and Grammar</a:t>
            </a:r>
          </a:p>
          <a:p>
            <a:pPr marL="342900" indent="-160338" defTabSz="914400" eaLnBrk="0" fontAlgn="base" hangingPunct="0">
              <a:spcBef>
                <a:spcPct val="0"/>
              </a:spcBef>
              <a:spcAft>
                <a:spcPct val="0"/>
              </a:spcAft>
              <a:buFont typeface="Arial" panose="020B0604020202020204" pitchFamily="34" charset="0"/>
              <a:buChar char="•"/>
              <a:defRPr/>
            </a:pPr>
            <a:endParaRPr lang="en-GB" sz="1600" dirty="0">
              <a:solidFill>
                <a:srgbClr val="E7E6E6">
                  <a:lumMod val="10000"/>
                </a:srgbClr>
              </a:solidFill>
              <a:latin typeface="BPreplay" panose="02000503000000020004" pitchFamily="50" charset="0"/>
            </a:endParaRPr>
          </a:p>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This test lasts for 45 minutes and requires short answer questions, including some multiple choice.</a:t>
            </a:r>
          </a:p>
          <a:p>
            <a:pPr marL="342900" indent="-160338" defTabSz="914400" eaLnBrk="0" fontAlgn="base" hangingPunct="0">
              <a:spcBef>
                <a:spcPct val="0"/>
              </a:spcBef>
              <a:spcAft>
                <a:spcPct val="0"/>
              </a:spcAft>
              <a:buFont typeface="Arial" panose="020B0604020202020204" pitchFamily="34" charset="0"/>
              <a:buChar char="•"/>
              <a:defRPr/>
            </a:pPr>
            <a:endParaRPr lang="en-GB" sz="1600" dirty="0">
              <a:solidFill>
                <a:srgbClr val="E7E6E6">
                  <a:lumMod val="10000"/>
                </a:srgbClr>
              </a:solidFill>
              <a:latin typeface="BPreplay" panose="02000503000000020004" pitchFamily="50" charset="0"/>
            </a:endParaRPr>
          </a:p>
          <a:p>
            <a:pPr marL="342900" indent="-160338" defTabSz="914400" eaLnBrk="0" fontAlgn="base" hangingPunct="0">
              <a:spcBef>
                <a:spcPct val="0"/>
              </a:spcBef>
              <a:spcAft>
                <a:spcPct val="0"/>
              </a:spcAft>
              <a:buFont typeface="Arial" panose="020B0604020202020204" pitchFamily="34" charset="0"/>
              <a:buChar char="•"/>
              <a:defRPr/>
            </a:pPr>
            <a:r>
              <a:rPr lang="en-GB" sz="1600" dirty="0">
                <a:solidFill>
                  <a:srgbClr val="E7E6E6">
                    <a:lumMod val="10000"/>
                  </a:srgbClr>
                </a:solidFill>
                <a:latin typeface="BPreplay" panose="02000503000000020004" pitchFamily="50" charset="0"/>
              </a:rPr>
              <a:t>Marks for these two tests are added together to give a total for Spelling, Punctuation and Grammar.</a:t>
            </a:r>
          </a:p>
        </p:txBody>
      </p:sp>
    </p:spTree>
    <p:extLst>
      <p:ext uri="{BB962C8B-B14F-4D97-AF65-F5344CB8AC3E}">
        <p14:creationId xmlns:p14="http://schemas.microsoft.com/office/powerpoint/2010/main" val="188077057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defTabSz="914400" eaLnBrk="0" fontAlgn="base" hangingPunct="0">
              <a:spcBef>
                <a:spcPct val="0"/>
              </a:spcBef>
              <a:spcAft>
                <a:spcPct val="0"/>
              </a:spcAft>
              <a:defRPr/>
            </a:pPr>
            <a:r>
              <a:rPr lang="en-GB" sz="1600" b="1" dirty="0">
                <a:solidFill>
                  <a:srgbClr val="E7E6E6">
                    <a:lumMod val="10000"/>
                  </a:srgbClr>
                </a:solidFill>
                <a:latin typeface="Arial" panose="020B0604020202020204" pitchFamily="34" charset="0"/>
                <a:cs typeface="Arial" panose="020B0604020202020204" pitchFamily="34" charset="0"/>
              </a:rPr>
              <a:t>Grammar, Punctuation and Spelling Paper 1</a:t>
            </a:r>
          </a:p>
        </p:txBody>
      </p:sp>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12293" name="Rectangle 3"/>
          <p:cNvSpPr>
            <a:spLocks noChangeArrowheads="1"/>
          </p:cNvSpPr>
          <p:nvPr/>
        </p:nvSpPr>
        <p:spPr bwMode="auto">
          <a:xfrm>
            <a:off x="407989" y="401639"/>
            <a:ext cx="4212511"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600" b="1" dirty="0">
                <a:solidFill>
                  <a:prstClr val="white"/>
                </a:solidFill>
                <a:latin typeface="Arial" panose="020B0604020202020204" pitchFamily="34" charset="0"/>
                <a:ea typeface="ＭＳ Ｐゴシック" charset="0"/>
                <a:cs typeface="Arial" panose="020B0604020202020204" pitchFamily="34" charset="0"/>
              </a:rPr>
              <a:t>Sample Questions</a:t>
            </a:r>
          </a:p>
        </p:txBody>
      </p:sp>
      <p:pic>
        <p:nvPicPr>
          <p:cNvPr id="12294" name="Picture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03289" y="2136776"/>
            <a:ext cx="7642225" cy="4000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28442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defTabSz="914400" eaLnBrk="0" fontAlgn="base" hangingPunct="0">
              <a:spcBef>
                <a:spcPct val="0"/>
              </a:spcBef>
              <a:spcAft>
                <a:spcPct val="0"/>
              </a:spcAft>
              <a:defRPr/>
            </a:pPr>
            <a:r>
              <a:rPr lang="en-GB" sz="1600" b="1" dirty="0">
                <a:solidFill>
                  <a:srgbClr val="E7E6E6">
                    <a:lumMod val="10000"/>
                  </a:srgbClr>
                </a:solidFill>
                <a:latin typeface="Arial" panose="020B0604020202020204" pitchFamily="34" charset="0"/>
                <a:cs typeface="Arial" panose="020B0604020202020204" pitchFamily="34" charset="0"/>
              </a:rPr>
              <a:t>Grammar, Punctuation and Spelling Paper 1</a:t>
            </a:r>
          </a:p>
        </p:txBody>
      </p:sp>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13317" name="Rectangle 3"/>
          <p:cNvSpPr>
            <a:spLocks noChangeArrowheads="1"/>
          </p:cNvSpPr>
          <p:nvPr/>
        </p:nvSpPr>
        <p:spPr bwMode="auto">
          <a:xfrm>
            <a:off x="407989" y="401639"/>
            <a:ext cx="4212511"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600" b="1" dirty="0">
                <a:solidFill>
                  <a:prstClr val="white"/>
                </a:solidFill>
                <a:latin typeface="Arial" panose="020B0604020202020204" pitchFamily="34" charset="0"/>
                <a:ea typeface="ＭＳ Ｐゴシック" charset="0"/>
                <a:cs typeface="Arial" panose="020B0604020202020204" pitchFamily="34" charset="0"/>
              </a:rPr>
              <a:t>Sample Questions</a:t>
            </a:r>
          </a:p>
        </p:txBody>
      </p:sp>
      <p:pic>
        <p:nvPicPr>
          <p:cNvPr id="13319"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7714" y="2473325"/>
            <a:ext cx="7648575" cy="28924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356715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2" name="Rectangle 1"/>
          <p:cNvSpPr/>
          <p:nvPr/>
        </p:nvSpPr>
        <p:spPr>
          <a:xfrm>
            <a:off x="357189" y="1176340"/>
            <a:ext cx="8429625" cy="5329237"/>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The Mathematics tests have undergone the biggest change this year.</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Children will sit three tests: Paper 1, Paper 2 and Paper 3.</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Paper 1 is for ‘Arithmetic’ lasting for 30 minutes, covering calculation methods for all operations, including use of fractions, percentages and decimals.</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Questions gradually increase in difficulty. Not all children will be expected to access some of the more difficult questions later in the paper.</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Papers 2 and 3 cover ‘Problem Solving and Reasoning’, each lasting for 40 minutes.</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Pupils will still require calculation skills but will need to answer questions in context and decide what is required to find a solution.</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p:txBody>
      </p:sp>
      <p:sp>
        <p:nvSpPr>
          <p:cNvPr id="14340" name="Rectangle 3"/>
          <p:cNvSpPr>
            <a:spLocks noChangeArrowheads="1"/>
          </p:cNvSpPr>
          <p:nvPr/>
        </p:nvSpPr>
        <p:spPr bwMode="auto">
          <a:xfrm>
            <a:off x="407988" y="427038"/>
            <a:ext cx="2670523"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200" b="1">
                <a:solidFill>
                  <a:prstClr val="white"/>
                </a:solidFill>
                <a:latin typeface="BPreplay" charset="0"/>
                <a:ea typeface="ＭＳ Ｐゴシック" charset="0"/>
              </a:rPr>
              <a:t>Mathematics</a:t>
            </a:r>
          </a:p>
        </p:txBody>
      </p:sp>
      <p:sp>
        <p:nvSpPr>
          <p:cNvPr id="12" name="Rectangle 11"/>
          <p:cNvSpPr/>
          <p:nvPr/>
        </p:nvSpPr>
        <p:spPr>
          <a:xfrm>
            <a:off x="357189" y="1176340"/>
            <a:ext cx="8429625" cy="5329237"/>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The Mathematics tests have undergone the biggest change this year.</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Children will sit three tests: Paper 1, Paper 2 and Paper 3.</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Paper 1 is for ‘Arithmetic’ lasting for 30 minutes, covering calculation methods for all operations, including use of fractions, percentages and decimals.</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Questions gradually increase in difficulty. Not all children will be expected to access some of the more difficult questions later in the paper.</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Papers 2 and 3 cover ‘Problem Solving and Reasoning’, each lasting for 40 minutes.</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a:solidFill>
                  <a:srgbClr val="181717"/>
                </a:solidFill>
                <a:latin typeface="BPreplay" charset="0"/>
                <a:ea typeface="ＭＳ Ｐゴシック" charset="0"/>
              </a:rPr>
              <a:t>Pupils will still require calculation skills but will need to answer questions in context and decide what is required to find a solution.</a:t>
            </a: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endParaRPr lang="en-GB" sz="1600">
              <a:solidFill>
                <a:srgbClr val="181717"/>
              </a:solidFill>
              <a:latin typeface="BPreplay" charset="0"/>
              <a:ea typeface="ＭＳ Ｐゴシック" charset="0"/>
            </a:endParaRPr>
          </a:p>
        </p:txBody>
      </p:sp>
      <p:sp>
        <p:nvSpPr>
          <p:cNvPr id="13" name="Rectangle 12"/>
          <p:cNvSpPr/>
          <p:nvPr/>
        </p:nvSpPr>
        <p:spPr>
          <a:xfrm>
            <a:off x="357189" y="1176340"/>
            <a:ext cx="8429625" cy="5329237"/>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182562" defTabSz="914400" eaLnBrk="0" fontAlgn="base" hangingPunct="0">
              <a:spcBef>
                <a:spcPct val="0"/>
              </a:spcBef>
              <a:spcAft>
                <a:spcPct val="0"/>
              </a:spcAft>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Children will sit three tests: Paper 1, Paper 2 and Paper 3.</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Paper 1 is for ‘Arithmetic’ lasting for 30 minutes, covering calculation methods for all operations, including use of fractions, percentages and decimals.</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Questions gradually increase in difficulty. Not all children will be expected to access some of the more difficult questions later in the paper.</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Papers 2 and 3 cover ‘Problem Solving and Reasoning’, each lasting for 40 minutes.</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r>
              <a:rPr lang="en-GB" sz="1600" dirty="0">
                <a:solidFill>
                  <a:srgbClr val="181717"/>
                </a:solidFill>
                <a:latin typeface="BPreplay" charset="0"/>
                <a:ea typeface="ＭＳ Ｐゴシック" charset="0"/>
              </a:rPr>
              <a:t>Pupils will still require calculation skills but will need to answer questions in context and decide what is required to find a solution.</a:t>
            </a: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a:p>
            <a:pPr marL="342900" indent="-160338" defTabSz="914400" eaLnBrk="0" fontAlgn="base" hangingPunct="0">
              <a:spcBef>
                <a:spcPct val="0"/>
              </a:spcBef>
              <a:spcAft>
                <a:spcPct val="0"/>
              </a:spcAft>
              <a:buFont typeface="Arial" charset="0"/>
              <a:buChar char="•"/>
            </a:pPr>
            <a:endParaRPr lang="en-GB" sz="1600" dirty="0">
              <a:solidFill>
                <a:srgbClr val="181717"/>
              </a:solidFill>
              <a:latin typeface="BPreplay" charset="0"/>
              <a:ea typeface="ＭＳ Ｐゴシック" charset="0"/>
            </a:endParaRPr>
          </a:p>
        </p:txBody>
      </p:sp>
    </p:spTree>
    <p:extLst>
      <p:ext uri="{BB962C8B-B14F-4D97-AF65-F5344CB8AC3E}">
        <p14:creationId xmlns:p14="http://schemas.microsoft.com/office/powerpoint/2010/main" val="35050791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15363" name="Rectangle 3"/>
          <p:cNvSpPr>
            <a:spLocks noChangeArrowheads="1"/>
          </p:cNvSpPr>
          <p:nvPr/>
        </p:nvSpPr>
        <p:spPr bwMode="auto">
          <a:xfrm>
            <a:off x="407988" y="427038"/>
            <a:ext cx="3764973"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200" b="1">
                <a:solidFill>
                  <a:prstClr val="white"/>
                </a:solidFill>
                <a:latin typeface="BPreplay" charset="0"/>
                <a:ea typeface="ＭＳ Ｐゴシック" charset="0"/>
              </a:rPr>
              <a:t>Sample Questions</a:t>
            </a:r>
          </a:p>
        </p:txBody>
      </p:sp>
      <p:pic>
        <p:nvPicPr>
          <p:cNvPr id="15364" name="Picture 1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01063" y="6732590"/>
            <a:ext cx="582612" cy="841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0" name="Rectangle 9"/>
          <p:cNvSpPr/>
          <p:nvPr/>
        </p:nvSpPr>
        <p:spPr>
          <a:xfrm>
            <a:off x="355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defTabSz="914400" eaLnBrk="0" fontAlgn="base" hangingPunct="0">
              <a:spcBef>
                <a:spcPct val="0"/>
              </a:spcBef>
              <a:spcAft>
                <a:spcPct val="0"/>
              </a:spcAft>
              <a:defRPr/>
            </a:pPr>
            <a:r>
              <a:rPr lang="en-GB" sz="1600" b="1" dirty="0">
                <a:solidFill>
                  <a:srgbClr val="E7E6E6">
                    <a:lumMod val="10000"/>
                  </a:srgbClr>
                </a:solidFill>
                <a:latin typeface="BPreplay" panose="02000503000000020004" pitchFamily="50" charset="0"/>
              </a:rPr>
              <a:t>Maths Paper 1: Arithmetic</a:t>
            </a:r>
          </a:p>
        </p:txBody>
      </p:sp>
      <p:pic>
        <p:nvPicPr>
          <p:cNvPr id="15367" name="Picture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2789" y="2046290"/>
            <a:ext cx="5178425" cy="44608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71697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16387" name="Rectangle 3"/>
          <p:cNvSpPr>
            <a:spLocks noChangeArrowheads="1"/>
          </p:cNvSpPr>
          <p:nvPr/>
        </p:nvSpPr>
        <p:spPr bwMode="auto">
          <a:xfrm>
            <a:off x="407988" y="427038"/>
            <a:ext cx="3764973"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200" b="1">
                <a:solidFill>
                  <a:prstClr val="white"/>
                </a:solidFill>
                <a:latin typeface="BPreplay" charset="0"/>
                <a:ea typeface="ＭＳ Ｐゴシック" charset="0"/>
              </a:rPr>
              <a:t>Sample Questions</a:t>
            </a:r>
          </a:p>
        </p:txBody>
      </p:sp>
      <p:sp>
        <p:nvSpPr>
          <p:cNvPr id="10" name="Rectangle 9"/>
          <p:cNvSpPr/>
          <p:nvPr/>
        </p:nvSpPr>
        <p:spPr>
          <a:xfrm>
            <a:off x="355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defTabSz="914400" eaLnBrk="0" fontAlgn="base" hangingPunct="0">
              <a:spcBef>
                <a:spcPct val="0"/>
              </a:spcBef>
              <a:spcAft>
                <a:spcPct val="0"/>
              </a:spcAft>
              <a:defRPr/>
            </a:pPr>
            <a:r>
              <a:rPr lang="en-GB" sz="1600" b="1" dirty="0">
                <a:solidFill>
                  <a:srgbClr val="E7E6E6">
                    <a:lumMod val="10000"/>
                  </a:srgbClr>
                </a:solidFill>
                <a:latin typeface="BPreplay" panose="02000503000000020004" pitchFamily="50" charset="0"/>
              </a:rPr>
              <a:t>Maths Paper 2 / Paper 3 : Reasoning</a:t>
            </a:r>
          </a:p>
        </p:txBody>
      </p:sp>
      <p:pic>
        <p:nvPicPr>
          <p:cNvPr id="16390" name="Picture 1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7550" y="1976438"/>
            <a:ext cx="7708900" cy="41894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0789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66713"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17411" name="Rectangle 3"/>
          <p:cNvSpPr>
            <a:spLocks noChangeArrowheads="1"/>
          </p:cNvSpPr>
          <p:nvPr/>
        </p:nvSpPr>
        <p:spPr bwMode="auto">
          <a:xfrm>
            <a:off x="407988" y="427038"/>
            <a:ext cx="3764973" cy="58477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none">
            <a:spAutoFit/>
          </a:bodyPr>
          <a:lstStyle/>
          <a:p>
            <a:pPr defTabSz="914400" eaLnBrk="0" fontAlgn="base" hangingPunct="0">
              <a:spcBef>
                <a:spcPct val="0"/>
              </a:spcBef>
              <a:spcAft>
                <a:spcPct val="0"/>
              </a:spcAft>
            </a:pPr>
            <a:r>
              <a:rPr lang="en-GB" sz="3200" b="1">
                <a:solidFill>
                  <a:prstClr val="white"/>
                </a:solidFill>
                <a:latin typeface="BPreplay" charset="0"/>
                <a:ea typeface="ＭＳ Ｐゴシック" charset="0"/>
              </a:rPr>
              <a:t>Sample Questions</a:t>
            </a:r>
          </a:p>
        </p:txBody>
      </p:sp>
      <p:sp>
        <p:nvSpPr>
          <p:cNvPr id="10" name="Rectangle 9"/>
          <p:cNvSpPr/>
          <p:nvPr/>
        </p:nvSpPr>
        <p:spPr>
          <a:xfrm>
            <a:off x="355601" y="1177925"/>
            <a:ext cx="8429625" cy="5329238"/>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93663" defTabSz="914400" eaLnBrk="0" fontAlgn="base" hangingPunct="0">
              <a:spcBef>
                <a:spcPct val="0"/>
              </a:spcBef>
              <a:spcAft>
                <a:spcPct val="0"/>
              </a:spcAft>
              <a:defRPr/>
            </a:pPr>
            <a:r>
              <a:rPr lang="en-GB" sz="1600" b="1" dirty="0">
                <a:solidFill>
                  <a:srgbClr val="E7E6E6">
                    <a:lumMod val="10000"/>
                  </a:srgbClr>
                </a:solidFill>
                <a:latin typeface="BPreplay" panose="02000503000000020004" pitchFamily="50" charset="0"/>
              </a:rPr>
              <a:t>Maths Paper 2 / Paper 3 : Reasoning</a:t>
            </a:r>
          </a:p>
        </p:txBody>
      </p:sp>
      <p:pic>
        <p:nvPicPr>
          <p:cNvPr id="17415"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5214" y="1868490"/>
            <a:ext cx="7013575" cy="46307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596411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4"/>
          <p:cNvSpPr/>
          <p:nvPr/>
        </p:nvSpPr>
        <p:spPr>
          <a:xfrm>
            <a:off x="0" y="57210"/>
            <a:ext cx="9144000" cy="6870128"/>
          </a:xfrm>
          <a:prstGeom prst="rect">
            <a:avLst/>
          </a:prstGeom>
          <a:solidFill>
            <a:schemeClr val="lt1">
              <a:alpha val="84705"/>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56" name="Google Shape;56;p4"/>
          <p:cNvSpPr txBox="1"/>
          <p:nvPr/>
        </p:nvSpPr>
        <p:spPr>
          <a:xfrm>
            <a:off x="299405" y="549275"/>
            <a:ext cx="8539794" cy="805551"/>
          </a:xfrm>
          <a:prstGeom prst="rect">
            <a:avLst/>
          </a:prstGeom>
          <a:solidFill>
            <a:srgbClr val="FDE7CF"/>
          </a:solidFill>
          <a:ln>
            <a:noFill/>
          </a:ln>
        </p:spPr>
        <p:txBody>
          <a:bodyPr spcFirstLastPara="1" wrap="square" lIns="216000" tIns="216000" rIns="216000" bIns="216000" anchor="t" anchorCtr="0">
            <a:spAutoFit/>
          </a:bodyPr>
          <a:lstStyle/>
          <a:p>
            <a:pPr marL="285750" marR="0" lvl="0" indent="-285750" algn="just" rtl="0">
              <a:spcBef>
                <a:spcPts val="0"/>
              </a:spcBef>
              <a:spcAft>
                <a:spcPts val="0"/>
              </a:spcAft>
              <a:buClr>
                <a:schemeClr val="dk1"/>
              </a:buClr>
              <a:buSzPts val="2400"/>
              <a:buFont typeface="Roboto Black"/>
              <a:buChar char="•"/>
            </a:pPr>
            <a:r>
              <a:rPr lang="en-GB" sz="2400" dirty="0">
                <a:solidFill>
                  <a:schemeClr val="dk1"/>
                </a:solidFill>
                <a:latin typeface="Roboto Black"/>
                <a:ea typeface="Roboto Black"/>
                <a:cs typeface="Roboto Black"/>
                <a:sym typeface="Roboto Black"/>
              </a:rPr>
              <a:t>How can I help my child?</a:t>
            </a:r>
            <a:endParaRPr dirty="0"/>
          </a:p>
        </p:txBody>
      </p:sp>
      <p:pic>
        <p:nvPicPr>
          <p:cNvPr id="57" name="Google Shape;57;p4"/>
          <p:cNvPicPr preferRelativeResize="0"/>
          <p:nvPr/>
        </p:nvPicPr>
        <p:blipFill rotWithShape="1">
          <a:blip r:embed="rId3">
            <a:alphaModFix/>
          </a:blip>
          <a:srcRect/>
          <a:stretch/>
        </p:blipFill>
        <p:spPr>
          <a:xfrm>
            <a:off x="0" y="0"/>
            <a:ext cx="9144000" cy="334380"/>
          </a:xfrm>
          <a:prstGeom prst="rect">
            <a:avLst/>
          </a:prstGeom>
          <a:noFill/>
          <a:ln>
            <a:noFill/>
          </a:ln>
        </p:spPr>
      </p:pic>
      <p:pic>
        <p:nvPicPr>
          <p:cNvPr id="58" name="Google Shape;58;p4"/>
          <p:cNvPicPr preferRelativeResize="0"/>
          <p:nvPr/>
        </p:nvPicPr>
        <p:blipFill rotWithShape="1">
          <a:blip r:embed="rId4">
            <a:alphaModFix/>
          </a:blip>
          <a:srcRect/>
          <a:stretch/>
        </p:blipFill>
        <p:spPr>
          <a:xfrm>
            <a:off x="0" y="6768865"/>
            <a:ext cx="9144000" cy="107173"/>
          </a:xfrm>
          <a:prstGeom prst="rect">
            <a:avLst/>
          </a:prstGeom>
          <a:noFill/>
          <a:ln>
            <a:noFill/>
          </a:ln>
        </p:spPr>
      </p:pic>
      <p:grpSp>
        <p:nvGrpSpPr>
          <p:cNvPr id="59" name="Google Shape;59;p4"/>
          <p:cNvGrpSpPr/>
          <p:nvPr/>
        </p:nvGrpSpPr>
        <p:grpSpPr>
          <a:xfrm>
            <a:off x="299405" y="6581924"/>
            <a:ext cx="920730" cy="153888"/>
            <a:chOff x="299405" y="6581924"/>
            <a:chExt cx="920730" cy="153888"/>
          </a:xfrm>
        </p:grpSpPr>
        <p:sp>
          <p:nvSpPr>
            <p:cNvPr id="60" name="Google Shape;60;p4">
              <a:hlinkClick r:id="rId5" action="ppaction://hlinksldjump"/>
            </p:cNvPr>
            <p:cNvSpPr/>
            <p:nvPr/>
          </p:nvSpPr>
          <p:spPr>
            <a:xfrm rot="-5400000" flipH="1">
              <a:off x="290896" y="6605685"/>
              <a:ext cx="123384" cy="106366"/>
            </a:xfrm>
            <a:prstGeom prst="triangle">
              <a:avLst>
                <a:gd name="adj" fmla="val 50000"/>
              </a:avLst>
            </a:prstGeom>
            <a:solidFill>
              <a:srgbClr val="2A294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Roboto"/>
                <a:ea typeface="Roboto"/>
                <a:cs typeface="Roboto"/>
                <a:sym typeface="Roboto"/>
              </a:endParaRPr>
            </a:p>
          </p:txBody>
        </p:sp>
        <p:sp>
          <p:nvSpPr>
            <p:cNvPr id="61" name="Google Shape;61;p4">
              <a:hlinkClick r:id="rId5" action="ppaction://hlinksldjump"/>
            </p:cNvPr>
            <p:cNvSpPr txBox="1"/>
            <p:nvPr/>
          </p:nvSpPr>
          <p:spPr>
            <a:xfrm>
              <a:off x="454395" y="6581924"/>
              <a:ext cx="765740" cy="153888"/>
            </a:xfrm>
            <a:prstGeom prst="rect">
              <a:avLst/>
            </a:prstGeom>
            <a:noFill/>
            <a:ln>
              <a:noFill/>
            </a:ln>
          </p:spPr>
          <p:txBody>
            <a:bodyPr spcFirstLastPara="1" wrap="square" lIns="0" tIns="0" rIns="0" bIns="0" anchor="t" anchorCtr="0">
              <a:spAutoFit/>
            </a:bodyPr>
            <a:lstStyle/>
            <a:p>
              <a:pPr marL="0" marR="0" lvl="0" indent="0" algn="l" rtl="0">
                <a:spcBef>
                  <a:spcPts val="0"/>
                </a:spcBef>
                <a:spcAft>
                  <a:spcPts val="0"/>
                </a:spcAft>
                <a:buNone/>
              </a:pPr>
              <a:r>
                <a:rPr lang="en-GB" sz="1000" b="1">
                  <a:solidFill>
                    <a:schemeClr val="dk1"/>
                  </a:solidFill>
                  <a:latin typeface="Roboto"/>
                  <a:ea typeface="Roboto"/>
                  <a:cs typeface="Roboto"/>
                  <a:sym typeface="Roboto"/>
                </a:rPr>
                <a:t>Contents</a:t>
              </a:r>
              <a:endParaRPr/>
            </a:p>
          </p:txBody>
        </p:sp>
      </p:grpSp>
      <p:sp>
        <p:nvSpPr>
          <p:cNvPr id="66" name="Google Shape;66;p4"/>
          <p:cNvSpPr txBox="1"/>
          <p:nvPr/>
        </p:nvSpPr>
        <p:spPr>
          <a:xfrm>
            <a:off x="454395" y="1569721"/>
            <a:ext cx="3958579" cy="2090038"/>
          </a:xfrm>
          <a:prstGeom prst="rect">
            <a:avLst/>
          </a:prstGeom>
          <a:solidFill>
            <a:srgbClr val="D2D8EF"/>
          </a:solidFill>
          <a:ln>
            <a:noFill/>
          </a:ln>
        </p:spPr>
        <p:txBody>
          <a:bodyPr spcFirstLastPara="1" wrap="square" lIns="108000" tIns="108000" rIns="108000" bIns="108000" anchor="ctr" anchorCtr="0">
            <a:noAutofit/>
          </a:bodyPr>
          <a:lstStyle/>
          <a:p>
            <a:pPr lvl="0" algn="ctr"/>
            <a:r>
              <a:rPr lang="en-GB" sz="1600" dirty="0">
                <a:solidFill>
                  <a:schemeClr val="dk1"/>
                </a:solidFill>
                <a:latin typeface="Roboto"/>
                <a:ea typeface="Roboto"/>
                <a:cs typeface="Roboto"/>
                <a:sym typeface="Roboto"/>
              </a:rPr>
              <a:t>Support your child to complete any home learning tasks sent home, such as </a:t>
            </a:r>
            <a:r>
              <a:rPr lang="en-GB" sz="1600" b="1" dirty="0">
                <a:solidFill>
                  <a:schemeClr val="tx1"/>
                </a:solidFill>
                <a:latin typeface="Roboto"/>
                <a:ea typeface="Roboto"/>
                <a:cs typeface="Roboto"/>
                <a:sym typeface="Roboto"/>
              </a:rPr>
              <a:t>spelling activities, reading comprehensions and maths sheets</a:t>
            </a:r>
          </a:p>
          <a:p>
            <a:pPr lvl="0" algn="ctr"/>
            <a:endParaRPr lang="en-GB" sz="1600" b="1" dirty="0">
              <a:solidFill>
                <a:schemeClr val="tx1"/>
              </a:solidFill>
              <a:latin typeface="Roboto"/>
              <a:ea typeface="Roboto"/>
              <a:cs typeface="Roboto"/>
              <a:sym typeface="Roboto"/>
            </a:endParaRPr>
          </a:p>
        </p:txBody>
      </p:sp>
      <p:sp>
        <p:nvSpPr>
          <p:cNvPr id="16" name="Google Shape;66;p4">
            <a:extLst>
              <a:ext uri="{FF2B5EF4-FFF2-40B4-BE49-F238E27FC236}">
                <a16:creationId xmlns:a16="http://schemas.microsoft.com/office/drawing/2014/main" id="{7F5E4A60-F826-4F9D-BC23-1A09EFDA7254}"/>
              </a:ext>
            </a:extLst>
          </p:cNvPr>
          <p:cNvSpPr txBox="1"/>
          <p:nvPr/>
        </p:nvSpPr>
        <p:spPr>
          <a:xfrm>
            <a:off x="4731026" y="1569721"/>
            <a:ext cx="3958579" cy="2090038"/>
          </a:xfrm>
          <a:prstGeom prst="rect">
            <a:avLst/>
          </a:prstGeom>
          <a:solidFill>
            <a:srgbClr val="D2D8EF"/>
          </a:solidFill>
          <a:ln>
            <a:noFill/>
          </a:ln>
        </p:spPr>
        <p:txBody>
          <a:bodyPr spcFirstLastPara="1" wrap="square" lIns="108000" tIns="108000" rIns="108000" bIns="108000" anchor="ctr" anchorCtr="0">
            <a:noAutofit/>
          </a:bodyPr>
          <a:lstStyle/>
          <a:p>
            <a:pPr lvl="0" algn="ctr"/>
            <a:r>
              <a:rPr lang="en-GB" sz="1600" dirty="0">
                <a:solidFill>
                  <a:schemeClr val="dk1"/>
                </a:solidFill>
                <a:latin typeface="Roboto"/>
                <a:ea typeface="Roboto"/>
                <a:cs typeface="Roboto"/>
                <a:sym typeface="Roboto"/>
              </a:rPr>
              <a:t>Use online activities like </a:t>
            </a:r>
            <a:r>
              <a:rPr lang="en-GB" sz="1600" b="1" dirty="0">
                <a:solidFill>
                  <a:schemeClr val="accent1"/>
                </a:solidFill>
                <a:latin typeface="Roboto"/>
                <a:ea typeface="Roboto"/>
                <a:cs typeface="Roboto"/>
                <a:sym typeface="Roboto"/>
              </a:rPr>
              <a:t>Times Tables Rock Stars, BBC Revise Wise</a:t>
            </a:r>
            <a:r>
              <a:rPr lang="en-GB" sz="1600" dirty="0">
                <a:solidFill>
                  <a:schemeClr val="dk1"/>
                </a:solidFill>
                <a:latin typeface="Roboto"/>
                <a:ea typeface="Roboto"/>
                <a:cs typeface="Roboto"/>
                <a:sym typeface="Roboto"/>
              </a:rPr>
              <a:t> to practise skills at home. </a:t>
            </a:r>
          </a:p>
        </p:txBody>
      </p:sp>
      <p:sp>
        <p:nvSpPr>
          <p:cNvPr id="17" name="Google Shape;66;p4">
            <a:extLst>
              <a:ext uri="{FF2B5EF4-FFF2-40B4-BE49-F238E27FC236}">
                <a16:creationId xmlns:a16="http://schemas.microsoft.com/office/drawing/2014/main" id="{EF77B977-9708-41D0-B2EB-40B9F824C77A}"/>
              </a:ext>
            </a:extLst>
          </p:cNvPr>
          <p:cNvSpPr txBox="1"/>
          <p:nvPr/>
        </p:nvSpPr>
        <p:spPr>
          <a:xfrm>
            <a:off x="454395" y="3874654"/>
            <a:ext cx="3958579" cy="2090038"/>
          </a:xfrm>
          <a:prstGeom prst="rect">
            <a:avLst/>
          </a:prstGeom>
          <a:solidFill>
            <a:srgbClr val="D2D8EF"/>
          </a:solidFill>
          <a:ln>
            <a:noFill/>
          </a:ln>
        </p:spPr>
        <p:txBody>
          <a:bodyPr spcFirstLastPara="1" wrap="square" lIns="108000" tIns="108000" rIns="108000" bIns="108000" anchor="ctr" anchorCtr="0">
            <a:noAutofit/>
          </a:bodyPr>
          <a:lstStyle/>
          <a:p>
            <a:pPr algn="ctr"/>
            <a:r>
              <a:rPr lang="en-GB" sz="1600" b="1" dirty="0">
                <a:solidFill>
                  <a:schemeClr val="tx1"/>
                </a:solidFill>
                <a:latin typeface="Roboto"/>
                <a:ea typeface="Roboto"/>
                <a:cs typeface="Roboto"/>
                <a:sym typeface="Roboto"/>
              </a:rPr>
              <a:t>Encourage them to manage their time</a:t>
            </a:r>
            <a:r>
              <a:rPr lang="en-GB" sz="1600" dirty="0">
                <a:solidFill>
                  <a:schemeClr val="tx1"/>
                </a:solidFill>
                <a:latin typeface="Roboto"/>
                <a:ea typeface="Roboto"/>
                <a:cs typeface="Roboto"/>
                <a:sym typeface="Roboto"/>
              </a:rPr>
              <a:t>. </a:t>
            </a:r>
          </a:p>
          <a:p>
            <a:pPr algn="ctr"/>
            <a:endParaRPr lang="en-GB" sz="1600" dirty="0">
              <a:solidFill>
                <a:schemeClr val="tx1"/>
              </a:solidFill>
              <a:latin typeface="Roboto"/>
              <a:ea typeface="Roboto"/>
              <a:cs typeface="Roboto"/>
              <a:sym typeface="Roboto"/>
            </a:endParaRPr>
          </a:p>
          <a:p>
            <a:pPr algn="ctr"/>
            <a:endParaRPr lang="en-GB" sz="1600" dirty="0">
              <a:solidFill>
                <a:schemeClr val="tx1"/>
              </a:solidFill>
              <a:latin typeface="Roboto"/>
              <a:ea typeface="Roboto"/>
              <a:cs typeface="Roboto"/>
              <a:sym typeface="Roboto"/>
            </a:endParaRPr>
          </a:p>
          <a:p>
            <a:pPr algn="ctr"/>
            <a:endParaRPr lang="en-GB" sz="1600" dirty="0">
              <a:solidFill>
                <a:schemeClr val="dk1"/>
              </a:solidFill>
              <a:latin typeface="Roboto"/>
              <a:ea typeface="Roboto"/>
              <a:cs typeface="Roboto"/>
              <a:sym typeface="Roboto"/>
            </a:endParaRPr>
          </a:p>
        </p:txBody>
      </p:sp>
      <p:sp>
        <p:nvSpPr>
          <p:cNvPr id="18" name="Google Shape;66;p4">
            <a:extLst>
              <a:ext uri="{FF2B5EF4-FFF2-40B4-BE49-F238E27FC236}">
                <a16:creationId xmlns:a16="http://schemas.microsoft.com/office/drawing/2014/main" id="{30C97D85-7592-40EF-9024-C0656797CA37}"/>
              </a:ext>
            </a:extLst>
          </p:cNvPr>
          <p:cNvSpPr txBox="1"/>
          <p:nvPr/>
        </p:nvSpPr>
        <p:spPr>
          <a:xfrm>
            <a:off x="4731026" y="3874654"/>
            <a:ext cx="3958579" cy="2090038"/>
          </a:xfrm>
          <a:prstGeom prst="rect">
            <a:avLst/>
          </a:prstGeom>
          <a:solidFill>
            <a:srgbClr val="D2D8EF"/>
          </a:solidFill>
          <a:ln>
            <a:noFill/>
          </a:ln>
        </p:spPr>
        <p:txBody>
          <a:bodyPr spcFirstLastPara="1" wrap="square" lIns="108000" tIns="108000" rIns="108000" bIns="108000" anchor="ctr" anchorCtr="0">
            <a:noAutofit/>
          </a:bodyPr>
          <a:lstStyle/>
          <a:p>
            <a:pPr algn="ctr"/>
            <a:r>
              <a:rPr lang="en-GB" sz="1600" dirty="0">
                <a:solidFill>
                  <a:schemeClr val="dk1"/>
                </a:solidFill>
                <a:latin typeface="Roboto"/>
                <a:ea typeface="Roboto"/>
                <a:cs typeface="Roboto"/>
                <a:sym typeface="Roboto"/>
              </a:rPr>
              <a:t>Encourage them to try their best, commend their efforts  and plan to celebrate their hard work at the end of the testing week, rather than focusing on the test results. </a:t>
            </a:r>
          </a:p>
        </p:txBody>
      </p:sp>
    </p:spTree>
    <p:extLst>
      <p:ext uri="{BB962C8B-B14F-4D97-AF65-F5344CB8AC3E}">
        <p14:creationId xmlns:p14="http://schemas.microsoft.com/office/powerpoint/2010/main" val="32732056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childTnLst>
                                </p:cTn>
                              </p:par>
                              <p:par>
                                <p:cTn id="8" presetID="10" presetClass="entr" presetSubtype="0" fill="hold" nodeType="withEffect">
                                  <p:stCondLst>
                                    <p:cond delay="1000"/>
                                  </p:stCondLst>
                                  <p:childTnLst>
                                    <p:set>
                                      <p:cBhvr>
                                        <p:cTn id="9" dur="1" fill="hold">
                                          <p:stCondLst>
                                            <p:cond delay="0"/>
                                          </p:stCondLst>
                                        </p:cTn>
                                        <p:tgtEl>
                                          <p:spTgt spid="56">
                                            <p:txEl>
                                              <p:pRg st="0" end="0"/>
                                            </p:txEl>
                                          </p:spTgt>
                                        </p:tgtEl>
                                        <p:attrNameLst>
                                          <p:attrName>style.visibility</p:attrName>
                                        </p:attrNameLst>
                                      </p:cBhvr>
                                      <p:to>
                                        <p:strVal val="visible"/>
                                      </p:to>
                                    </p:set>
                                    <p:animEffect transition="in" filter="fade">
                                      <p:cBhvr>
                                        <p:cTn id="10" dur="500"/>
                                        <p:tgtEl>
                                          <p:spTgt spid="56">
                                            <p:txEl>
                                              <p:pRg st="0" end="0"/>
                                            </p:txEl>
                                          </p:spTgt>
                                        </p:tgtEl>
                                      </p:cBhvr>
                                    </p:animEffect>
                                  </p:childTnLst>
                                </p:cTn>
                              </p:par>
                              <p:par>
                                <p:cTn id="11" presetID="10" presetClass="entr" presetSubtype="0" fill="hold" nodeType="withEffect">
                                  <p:stCondLst>
                                    <p:cond delay="1000"/>
                                  </p:stCondLst>
                                  <p:childTnLst>
                                    <p:set>
                                      <p:cBhvr>
                                        <p:cTn id="12" dur="1" fill="hold">
                                          <p:stCondLst>
                                            <p:cond delay="0"/>
                                          </p:stCondLst>
                                        </p:cTn>
                                        <p:tgtEl>
                                          <p:spTgt spid="66"/>
                                        </p:tgtEl>
                                        <p:attrNameLst>
                                          <p:attrName>style.visibility</p:attrName>
                                        </p:attrNameLst>
                                      </p:cBhvr>
                                      <p:to>
                                        <p:strVal val="visible"/>
                                      </p:to>
                                    </p:set>
                                    <p:animEffect transition="in" filter="fade">
                                      <p:cBhvr>
                                        <p:cTn id="13" dur="500"/>
                                        <p:tgtEl>
                                          <p:spTgt spid="66"/>
                                        </p:tgtEl>
                                      </p:cBhvr>
                                    </p:animEffect>
                                  </p:childTnLst>
                                </p:cTn>
                              </p:par>
                              <p:par>
                                <p:cTn id="14" presetID="10" presetClass="entr" presetSubtype="0" fill="hold" nodeType="withEffect">
                                  <p:stCondLst>
                                    <p:cond delay="100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par>
                                <p:cTn id="17" presetID="10" presetClass="entr" presetSubtype="0" fill="hold" nodeType="withEffect">
                                  <p:stCondLst>
                                    <p:cond delay="100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par>
                                <p:cTn id="20" presetID="10" presetClass="entr" presetSubtype="0" fill="hold" nodeType="withEffect">
                                  <p:stCondLst>
                                    <p:cond delay="1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878" y="1790347"/>
            <a:ext cx="8164510" cy="1150938"/>
          </a:xfrm>
        </p:spPr>
        <p:txBody>
          <a:bodyPr/>
          <a:lstStyle/>
          <a:p>
            <a:r>
              <a:rPr lang="en-US" dirty="0"/>
              <a:t>How can I help my child?</a:t>
            </a:r>
          </a:p>
        </p:txBody>
      </p:sp>
      <p:pic>
        <p:nvPicPr>
          <p:cNvPr id="3" name="Picture 2"/>
          <p:cNvPicPr>
            <a:picLocks noChangeAspect="1"/>
          </p:cNvPicPr>
          <p:nvPr/>
        </p:nvPicPr>
        <p:blipFill>
          <a:blip r:embed="rId2"/>
          <a:stretch>
            <a:fillRect/>
          </a:stretch>
        </p:blipFill>
        <p:spPr>
          <a:xfrm>
            <a:off x="0" y="3189843"/>
            <a:ext cx="8902700" cy="4270625"/>
          </a:xfrm>
          <a:prstGeom prst="rect">
            <a:avLst/>
          </a:prstGeom>
        </p:spPr>
      </p:pic>
    </p:spTree>
    <p:extLst>
      <p:ext uri="{BB962C8B-B14F-4D97-AF65-F5344CB8AC3E}">
        <p14:creationId xmlns:p14="http://schemas.microsoft.com/office/powerpoint/2010/main" val="1197994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9745" y="1677458"/>
            <a:ext cx="8164510" cy="1150938"/>
          </a:xfrm>
        </p:spPr>
        <p:txBody>
          <a:bodyPr/>
          <a:lstStyle/>
          <a:p>
            <a:r>
              <a:rPr lang="en-US" dirty="0"/>
              <a:t>How can I help my child?</a:t>
            </a:r>
          </a:p>
        </p:txBody>
      </p:sp>
      <p:sp>
        <p:nvSpPr>
          <p:cNvPr id="3" name="Rectangle 2"/>
          <p:cNvSpPr/>
          <p:nvPr/>
        </p:nvSpPr>
        <p:spPr>
          <a:xfrm>
            <a:off x="216447" y="3069780"/>
            <a:ext cx="8437808" cy="4339650"/>
          </a:xfrm>
          <a:prstGeom prst="rect">
            <a:avLst/>
          </a:prstGeom>
        </p:spPr>
        <p:txBody>
          <a:bodyPr wrap="square">
            <a:spAutoFit/>
          </a:bodyPr>
          <a:lstStyle/>
          <a:p>
            <a:pPr marL="342900" indent="-160338" defTabSz="914400" eaLnBrk="0" fontAlgn="base" hangingPunct="0">
              <a:spcBef>
                <a:spcPct val="0"/>
              </a:spcBef>
              <a:spcAft>
                <a:spcPct val="0"/>
              </a:spcAft>
              <a:buFont typeface="Arial" panose="020B0604020202020204" pitchFamily="34" charset="0"/>
              <a:buChar char="•"/>
              <a:defRPr/>
            </a:pPr>
            <a:r>
              <a:rPr lang="en-GB" dirty="0">
                <a:solidFill>
                  <a:srgbClr val="E7E6E6">
                    <a:lumMod val="10000"/>
                  </a:srgbClr>
                </a:solidFill>
                <a:latin typeface="Comic Sans MS"/>
                <a:cs typeface="Comic Sans MS"/>
              </a:rPr>
              <a:t>Ensure your child has </a:t>
            </a:r>
            <a:r>
              <a:rPr lang="en-GB" b="1" dirty="0">
                <a:solidFill>
                  <a:srgbClr val="FF0000"/>
                </a:solidFill>
                <a:latin typeface="Comic Sans MS"/>
                <a:cs typeface="Comic Sans MS"/>
              </a:rPr>
              <a:t>the best possible attendance AND punctuality</a:t>
            </a:r>
            <a:r>
              <a:rPr lang="en-GB" dirty="0">
                <a:solidFill>
                  <a:srgbClr val="E7E6E6">
                    <a:lumMod val="10000"/>
                  </a:srgbClr>
                </a:solidFill>
                <a:latin typeface="Comic Sans MS"/>
                <a:cs typeface="Comic Sans MS"/>
              </a:rPr>
              <a:t>– EVERY SINGLE LESSON COUNTS</a:t>
            </a:r>
          </a:p>
          <a:p>
            <a:pPr marL="342900" indent="-160338" defTabSz="914400" eaLnBrk="0" fontAlgn="base" hangingPunct="0">
              <a:spcBef>
                <a:spcPct val="0"/>
              </a:spcBef>
              <a:spcAft>
                <a:spcPct val="0"/>
              </a:spcAft>
              <a:buFont typeface="Arial" panose="020B0604020202020204" pitchFamily="34" charset="0"/>
              <a:buChar char="•"/>
              <a:defRPr/>
            </a:pPr>
            <a:endParaRPr lang="en-GB" dirty="0">
              <a:solidFill>
                <a:srgbClr val="E7E6E6">
                  <a:lumMod val="10000"/>
                </a:srgbClr>
              </a:solidFill>
              <a:latin typeface="Comic Sans MS"/>
              <a:cs typeface="Comic Sans MS"/>
            </a:endParaRPr>
          </a:p>
          <a:p>
            <a:pPr marL="342900" indent="-160338" defTabSz="914400" eaLnBrk="0" fontAlgn="base" hangingPunct="0">
              <a:spcBef>
                <a:spcPct val="0"/>
              </a:spcBef>
              <a:spcAft>
                <a:spcPct val="0"/>
              </a:spcAft>
              <a:buFont typeface="Arial" panose="020B0604020202020204" pitchFamily="34" charset="0"/>
              <a:buChar char="•"/>
              <a:defRPr/>
            </a:pPr>
            <a:r>
              <a:rPr lang="en-GB" dirty="0">
                <a:solidFill>
                  <a:srgbClr val="E7E6E6">
                    <a:lumMod val="10000"/>
                  </a:srgbClr>
                </a:solidFill>
                <a:latin typeface="Comic Sans MS"/>
                <a:cs typeface="Comic Sans MS"/>
              </a:rPr>
              <a:t>Lessons are planned as a sequence so even missing one will impact on the children’s progress and interrupt their learning. </a:t>
            </a:r>
          </a:p>
          <a:p>
            <a:pPr marL="182562" defTabSz="914400" eaLnBrk="0" fontAlgn="base" hangingPunct="0">
              <a:spcBef>
                <a:spcPct val="0"/>
              </a:spcBef>
              <a:spcAft>
                <a:spcPct val="0"/>
              </a:spcAft>
              <a:defRPr/>
            </a:pPr>
            <a:endParaRPr lang="en-GB" dirty="0">
              <a:solidFill>
                <a:srgbClr val="E7E6E6">
                  <a:lumMod val="10000"/>
                </a:srgbClr>
              </a:solidFill>
              <a:latin typeface="Comic Sans MS"/>
              <a:cs typeface="Comic Sans MS"/>
            </a:endParaRPr>
          </a:p>
          <a:p>
            <a:pPr marL="342900" indent="-160338" defTabSz="914400" eaLnBrk="0" fontAlgn="base" hangingPunct="0">
              <a:spcBef>
                <a:spcPct val="0"/>
              </a:spcBef>
              <a:spcAft>
                <a:spcPct val="0"/>
              </a:spcAft>
              <a:buFont typeface="Arial" panose="020B0604020202020204" pitchFamily="34" charset="0"/>
              <a:buChar char="•"/>
              <a:defRPr/>
            </a:pPr>
            <a:r>
              <a:rPr lang="en-GB" dirty="0">
                <a:solidFill>
                  <a:srgbClr val="E7E6E6">
                    <a:lumMod val="10000"/>
                  </a:srgbClr>
                </a:solidFill>
                <a:latin typeface="Comic Sans MS"/>
                <a:cs typeface="Comic Sans MS"/>
              </a:rPr>
              <a:t>In addition, important revision sessions and booster classes take place each day to make the children feel more confident and prepared.</a:t>
            </a:r>
          </a:p>
          <a:p>
            <a:pPr marL="182562" defTabSz="914400" eaLnBrk="0" fontAlgn="base" hangingPunct="0">
              <a:spcBef>
                <a:spcPct val="0"/>
              </a:spcBef>
              <a:spcAft>
                <a:spcPct val="0"/>
              </a:spcAft>
              <a:defRPr/>
            </a:pPr>
            <a:endParaRPr lang="en-GB" dirty="0">
              <a:solidFill>
                <a:srgbClr val="E7E6E6">
                  <a:lumMod val="10000"/>
                </a:srgbClr>
              </a:solidFill>
              <a:latin typeface="Comic Sans MS"/>
              <a:cs typeface="Comic Sans MS"/>
            </a:endParaRPr>
          </a:p>
          <a:p>
            <a:pPr marL="468312" indent="-285750" defTabSz="914400" eaLnBrk="0" fontAlgn="base" hangingPunct="0">
              <a:spcBef>
                <a:spcPct val="0"/>
              </a:spcBef>
              <a:spcAft>
                <a:spcPct val="0"/>
              </a:spcAft>
              <a:buFont typeface="Arial"/>
              <a:buChar char="•"/>
              <a:defRPr/>
            </a:pPr>
            <a:r>
              <a:rPr lang="en-GB" dirty="0">
                <a:solidFill>
                  <a:srgbClr val="E7E6E6">
                    <a:lumMod val="10000"/>
                  </a:srgbClr>
                </a:solidFill>
                <a:latin typeface="Comic Sans MS"/>
                <a:cs typeface="Comic Sans MS"/>
              </a:rPr>
              <a:t>There should be </a:t>
            </a:r>
            <a:r>
              <a:rPr lang="en-GB" b="1" dirty="0">
                <a:solidFill>
                  <a:srgbClr val="660066"/>
                </a:solidFill>
                <a:latin typeface="Comic Sans MS"/>
                <a:cs typeface="Comic Sans MS"/>
              </a:rPr>
              <a:t>no absences </a:t>
            </a:r>
            <a:r>
              <a:rPr lang="en-GB" dirty="0">
                <a:solidFill>
                  <a:srgbClr val="E7E6E6">
                    <a:lumMod val="10000"/>
                  </a:srgbClr>
                </a:solidFill>
                <a:latin typeface="Comic Sans MS"/>
                <a:cs typeface="Comic Sans MS"/>
              </a:rPr>
              <a:t>in the lead up to the SATs or during the SATs week.</a:t>
            </a:r>
          </a:p>
          <a:p>
            <a:pPr marL="468312" indent="-285750" defTabSz="914400" eaLnBrk="0" fontAlgn="base" hangingPunct="0">
              <a:spcBef>
                <a:spcPct val="0"/>
              </a:spcBef>
              <a:spcAft>
                <a:spcPct val="0"/>
              </a:spcAft>
              <a:buFont typeface="Arial"/>
              <a:buChar char="•"/>
              <a:defRPr/>
            </a:pPr>
            <a:endParaRPr lang="en-GB" dirty="0">
              <a:solidFill>
                <a:srgbClr val="E7E6E6">
                  <a:lumMod val="10000"/>
                </a:srgbClr>
              </a:solidFill>
              <a:latin typeface="Comic Sans MS"/>
              <a:cs typeface="Comic Sans MS"/>
            </a:endParaRPr>
          </a:p>
          <a:p>
            <a:pPr marL="468312" indent="-285750" defTabSz="914400" eaLnBrk="0" fontAlgn="base" hangingPunct="0">
              <a:spcBef>
                <a:spcPct val="0"/>
              </a:spcBef>
              <a:spcAft>
                <a:spcPct val="0"/>
              </a:spcAft>
              <a:buFont typeface="Arial"/>
              <a:buChar char="•"/>
              <a:defRPr/>
            </a:pPr>
            <a:r>
              <a:rPr lang="en-GB" dirty="0">
                <a:solidFill>
                  <a:srgbClr val="E7E6E6">
                    <a:lumMod val="10000"/>
                  </a:srgbClr>
                </a:solidFill>
                <a:latin typeface="Comic Sans MS"/>
                <a:cs typeface="Comic Sans MS"/>
              </a:rPr>
              <a:t>The children will continue to develop their writing skills and </a:t>
            </a:r>
            <a:r>
              <a:rPr lang="en-GB" b="1" dirty="0">
                <a:solidFill>
                  <a:srgbClr val="E7E6E6">
                    <a:lumMod val="10000"/>
                  </a:srgbClr>
                </a:solidFill>
                <a:latin typeface="Comic Sans MS"/>
                <a:cs typeface="Comic Sans MS"/>
              </a:rPr>
              <a:t>evidence until the end of June.</a:t>
            </a:r>
            <a:r>
              <a:rPr lang="en-GB" dirty="0">
                <a:solidFill>
                  <a:srgbClr val="E7E6E6">
                    <a:lumMod val="10000"/>
                  </a:srgbClr>
                </a:solidFill>
                <a:latin typeface="Comic Sans MS"/>
                <a:cs typeface="Comic Sans MS"/>
              </a:rPr>
              <a:t> The writing is teacher assessed……..</a:t>
            </a:r>
          </a:p>
          <a:p>
            <a:pPr marL="182562" algn="ctr" defTabSz="914400" eaLnBrk="0" fontAlgn="base" hangingPunct="0">
              <a:spcBef>
                <a:spcPct val="0"/>
              </a:spcBef>
              <a:spcAft>
                <a:spcPct val="0"/>
              </a:spcAft>
              <a:defRPr/>
            </a:pPr>
            <a:r>
              <a:rPr lang="en-GB" dirty="0">
                <a:solidFill>
                  <a:srgbClr val="E7E6E6">
                    <a:lumMod val="10000"/>
                  </a:srgbClr>
                </a:solidFill>
                <a:latin typeface="Comic Sans MS"/>
                <a:cs typeface="Comic Sans MS"/>
              </a:rPr>
              <a:t>  </a:t>
            </a:r>
            <a:r>
              <a:rPr lang="en-GB" sz="2400" b="1" i="1" dirty="0">
                <a:solidFill>
                  <a:srgbClr val="FF0000"/>
                </a:solidFill>
                <a:latin typeface="Comic Sans MS"/>
                <a:cs typeface="Comic Sans MS"/>
              </a:rPr>
              <a:t>Good attendance is vital.</a:t>
            </a:r>
            <a:endParaRPr lang="en-GB" sz="2400" i="1" dirty="0">
              <a:solidFill>
                <a:srgbClr val="FF0000"/>
              </a:solidFill>
              <a:latin typeface="Comic Sans MS"/>
              <a:cs typeface="Comic Sans MS"/>
            </a:endParaRPr>
          </a:p>
        </p:txBody>
      </p:sp>
    </p:spTree>
    <p:extLst>
      <p:ext uri="{BB962C8B-B14F-4D97-AF65-F5344CB8AC3E}">
        <p14:creationId xmlns:p14="http://schemas.microsoft.com/office/powerpoint/2010/main" val="14527883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57188" y="354013"/>
            <a:ext cx="8420100" cy="715962"/>
          </a:xfrm>
          <a:prstGeom prst="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eaLnBrk="0" fontAlgn="base" hangingPunct="0">
              <a:spcBef>
                <a:spcPct val="0"/>
              </a:spcBef>
              <a:spcAft>
                <a:spcPct val="0"/>
              </a:spcAft>
              <a:defRPr/>
            </a:pPr>
            <a:endParaRPr lang="en-GB">
              <a:solidFill>
                <a:prstClr val="white"/>
              </a:solidFill>
              <a:latin typeface="Calibri"/>
            </a:endParaRPr>
          </a:p>
        </p:txBody>
      </p:sp>
      <p:sp>
        <p:nvSpPr>
          <p:cNvPr id="2" name="Rectangle 1"/>
          <p:cNvSpPr/>
          <p:nvPr/>
        </p:nvSpPr>
        <p:spPr>
          <a:xfrm>
            <a:off x="357189" y="1188829"/>
            <a:ext cx="8429625" cy="5329237"/>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lIns="216000" tIns="216000" rIns="216000" bIns="216000"/>
          <a:lstStyle/>
          <a:p>
            <a:pPr marL="182562" defTabSz="914400" eaLnBrk="0" fontAlgn="base" hangingPunct="0">
              <a:spcBef>
                <a:spcPct val="0"/>
              </a:spcBef>
              <a:spcAft>
                <a:spcPct val="0"/>
              </a:spcAft>
              <a:defRPr/>
            </a:pPr>
            <a:endParaRPr lang="en-GB" sz="1600" dirty="0">
              <a:solidFill>
                <a:srgbClr val="E7E6E6">
                  <a:lumMod val="10000"/>
                </a:srgbClr>
              </a:solidFill>
              <a:latin typeface="BPreplay" panose="02000503000000020004" pitchFamily="50" charset="0"/>
            </a:endParaRPr>
          </a:p>
        </p:txBody>
      </p:sp>
      <p:sp>
        <p:nvSpPr>
          <p:cNvPr id="18436" name="Rectangle 3"/>
          <p:cNvSpPr>
            <a:spLocks noChangeArrowheads="1"/>
          </p:cNvSpPr>
          <p:nvPr/>
        </p:nvSpPr>
        <p:spPr bwMode="auto">
          <a:xfrm>
            <a:off x="2562088" y="447975"/>
            <a:ext cx="4342158" cy="70788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38100">
                <a:solidFill>
                  <a:srgbClr val="000000"/>
                </a:solidFill>
                <a:prstDash val="dash"/>
                <a:miter lim="800000"/>
                <a:headEnd/>
                <a:tailEnd/>
              </a14:hiddenLine>
            </a:ext>
          </a:extLst>
        </p:spPr>
        <p:txBody>
          <a:bodyPr wrap="square">
            <a:spAutoFit/>
          </a:bodyPr>
          <a:lstStyle/>
          <a:p>
            <a:pPr defTabSz="914400" eaLnBrk="0" fontAlgn="base" hangingPunct="0">
              <a:spcBef>
                <a:spcPct val="0"/>
              </a:spcBef>
              <a:spcAft>
                <a:spcPct val="0"/>
              </a:spcAft>
            </a:pPr>
            <a:r>
              <a:rPr lang="en-GB" sz="4000" b="1" dirty="0">
                <a:solidFill>
                  <a:prstClr val="white"/>
                </a:solidFill>
                <a:latin typeface="Comic Sans MS"/>
                <a:ea typeface="ＭＳ Ｐゴシック" charset="0"/>
                <a:cs typeface="Comic Sans MS"/>
              </a:rPr>
              <a:t>SATS WEEK …</a:t>
            </a:r>
          </a:p>
        </p:txBody>
      </p:sp>
      <p:pic>
        <p:nvPicPr>
          <p:cNvPr id="4" name="Picture 3" descr="Screen Shot 2016-03-22 at 20.39.19.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8303" y="2274957"/>
            <a:ext cx="2348120" cy="232627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Explosion 1 5"/>
          <p:cNvSpPr/>
          <p:nvPr/>
        </p:nvSpPr>
        <p:spPr>
          <a:xfrm rot="470409">
            <a:off x="3426420" y="1576757"/>
            <a:ext cx="4726609" cy="4351130"/>
          </a:xfrm>
          <a:prstGeom prst="irregularSeal1">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en-US" dirty="0">
                <a:latin typeface="Comic Sans MS"/>
                <a:cs typeface="Comic Sans MS"/>
              </a:rPr>
              <a:t>Free breakfast club</a:t>
            </a:r>
          </a:p>
          <a:p>
            <a:pPr algn="ctr"/>
            <a:r>
              <a:rPr lang="en-US" dirty="0">
                <a:latin typeface="Comic Sans MS"/>
                <a:cs typeface="Comic Sans MS"/>
              </a:rPr>
              <a:t>for all Year 6 children!</a:t>
            </a:r>
          </a:p>
          <a:p>
            <a:pPr algn="ctr"/>
            <a:r>
              <a:rPr lang="en-US" dirty="0">
                <a:latin typeface="Comic Sans MS"/>
                <a:cs typeface="Comic Sans MS"/>
              </a:rPr>
              <a:t>8:30 am </a:t>
            </a:r>
          </a:p>
        </p:txBody>
      </p:sp>
    </p:spTree>
    <p:extLst>
      <p:ext uri="{BB962C8B-B14F-4D97-AF65-F5344CB8AC3E}">
        <p14:creationId xmlns:p14="http://schemas.microsoft.com/office/powerpoint/2010/main" val="5744401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pic>
        <p:nvPicPr>
          <p:cNvPr id="118" name="Google Shape;118;p8"/>
          <p:cNvPicPr preferRelativeResize="0"/>
          <p:nvPr/>
        </p:nvPicPr>
        <p:blipFill rotWithShape="1">
          <a:blip r:embed="rId3">
            <a:alphaModFix/>
          </a:blip>
          <a:srcRect/>
          <a:stretch/>
        </p:blipFill>
        <p:spPr>
          <a:xfrm>
            <a:off x="0" y="0"/>
            <a:ext cx="9144000" cy="334380"/>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Leader's Digest">
      <a:dk1>
        <a:srgbClr val="1C1C1C"/>
      </a:dk1>
      <a:lt1>
        <a:srgbClr val="FFFFFF"/>
      </a:lt1>
      <a:dk2>
        <a:srgbClr val="4A4A4A"/>
      </a:dk2>
      <a:lt2>
        <a:srgbClr val="F4F2F2"/>
      </a:lt2>
      <a:accent1>
        <a:srgbClr val="F28C1C"/>
      </a:accent1>
      <a:accent2>
        <a:srgbClr val="2A294C"/>
      </a:accent2>
      <a:accent3>
        <a:srgbClr val="3A4F9D"/>
      </a:accent3>
      <a:accent4>
        <a:srgbClr val="7974AA"/>
      </a:accent4>
      <a:accent5>
        <a:srgbClr val="23A7F9"/>
      </a:accent5>
      <a:accent6>
        <a:srgbClr val="E34192"/>
      </a:accent6>
      <a:hlink>
        <a:srgbClr val="2A294C"/>
      </a:hlink>
      <a:folHlink>
        <a:srgbClr val="7974A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283</TotalTime>
  <Words>2116</Words>
  <Application>Microsoft Office PowerPoint</Application>
  <PresentationFormat>On-screen Show (4:3)</PresentationFormat>
  <Paragraphs>243</Paragraphs>
  <Slides>29</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Calibri</vt:lpstr>
      <vt:lpstr>Comic Sans MS</vt:lpstr>
      <vt:lpstr>Helvetica Neue LT Std</vt:lpstr>
      <vt:lpstr>Wingdings</vt:lpstr>
      <vt:lpstr>Arial</vt:lpstr>
      <vt:lpstr>Roboto Black</vt:lpstr>
      <vt:lpstr>Century Gothic</vt:lpstr>
      <vt:lpstr>Roboto</vt:lpstr>
      <vt:lpstr>BPreplay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WRITING </vt:lpstr>
      <vt:lpstr>The Interim Framework Writing….</vt:lpstr>
      <vt:lpstr>Expected standard for Writing</vt:lpstr>
      <vt:lpstr>Working at Greater Depth for writing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can I help my child?</vt:lpstr>
      <vt:lpstr>How can I help my child?</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Antonia Hind</dc:creator>
  <cp:lastModifiedBy>Cheryl McManus</cp:lastModifiedBy>
  <cp:revision>14</cp:revision>
  <dcterms:created xsi:type="dcterms:W3CDTF">2019-03-19T15:37:08Z</dcterms:created>
  <dcterms:modified xsi:type="dcterms:W3CDTF">2023-11-15T10:44:58Z</dcterms:modified>
</cp:coreProperties>
</file>