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notesMasterIdLst>
    <p:notesMasterId r:id="rId7"/>
  </p:notesMasterIdLst>
  <p:handoutMasterIdLst>
    <p:handoutMasterId r:id="rId8"/>
  </p:handoutMasterIdLst>
  <p:sldIdLst>
    <p:sldId id="266" r:id="rId2"/>
    <p:sldId id="272" r:id="rId3"/>
    <p:sldId id="279" r:id="rId4"/>
    <p:sldId id="280" r:id="rId5"/>
    <p:sldId id="281" r:id="rId6"/>
  </p:sldIdLst>
  <p:sldSz cx="9144000" cy="6858000" type="screen4x3"/>
  <p:notesSz cx="6669088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15620" autoAdjust="0"/>
    <p:restoredTop sz="94660" autoAdjust="0"/>
  </p:normalViewPr>
  <p:slideViewPr>
    <p:cSldViewPr>
      <p:cViewPr varScale="1">
        <p:scale>
          <a:sx n="92" d="100"/>
          <a:sy n="92" d="100"/>
        </p:scale>
        <p:origin x="191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9205F9C-F6BF-48A0-90C8-E2B025906340}" type="datetimeFigureOut">
              <a:rPr lang="en-GB"/>
              <a:pPr>
                <a:defRPr/>
              </a:pPr>
              <a:t>05/10/2017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40EECBC-2262-46C6-8DA2-BBA95969546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7685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7CEA2B3-7890-4AF3-BD0D-C51F781167CD}" type="datetimeFigureOut">
              <a:rPr lang="en-GB"/>
              <a:pPr>
                <a:defRPr/>
              </a:pPr>
              <a:t>05/10/2017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2488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750" y="4716463"/>
            <a:ext cx="5335588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D567DCD-D61F-48CD-86A3-E6860C901D4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2424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4EC00E-5BC1-4EB1-8C3F-0DFFB3DF2E4C}" type="datetimeFigureOut">
              <a:rPr lang="en-US" smtClean="0"/>
              <a:pPr>
                <a:defRPr/>
              </a:pPr>
              <a:t>10/5/2017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52BA72-E508-4FEE-837B-652A82780DF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9897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21CD77-7232-4045-814E-724B6F9BA08B}" type="datetimeFigureOut">
              <a:rPr lang="en-US" smtClean="0"/>
              <a:pPr>
                <a:defRPr/>
              </a:pPr>
              <a:t>10/5/2017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BDE875-A55B-437D-AD1C-8FFA5E4D575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590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5F9207-5B88-45CA-AEB8-FE788BC3230F}" type="datetimeFigureOut">
              <a:rPr lang="en-US" smtClean="0"/>
              <a:pPr>
                <a:defRPr/>
              </a:pPr>
              <a:t>10/5/2017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603389-ECFB-4162-B1A8-6BCB4A7EDAA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881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1265C4A-AB64-4A3E-8E98-A3BDDD06DD68}" type="datetimeFigureOut">
              <a:rPr lang="en-US" smtClean="0"/>
              <a:pPr>
                <a:defRPr/>
              </a:pPr>
              <a:t>10/5/2017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68EEA8-1A66-47D0-AA85-CBC8E11FF30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855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EE1EFB-3774-42A5-B1B8-3B3048A8EF3D}" type="datetimeFigureOut">
              <a:rPr lang="en-US" smtClean="0"/>
              <a:pPr>
                <a:defRPr/>
              </a:pPr>
              <a:t>10/5/2017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444F6A-B452-4810-BE2C-918464C097F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6335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C307564-42B2-4D9D-876B-E8867893DBB2}" type="datetimeFigureOut">
              <a:rPr lang="en-US" smtClean="0"/>
              <a:pPr>
                <a:defRPr/>
              </a:pPr>
              <a:t>10/5/2017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3A049D-2E69-42A1-8639-2A341CB36AE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01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42E7E3B-BF6B-4B35-AA65-1B0BAEE9A75C}" type="datetimeFigureOut">
              <a:rPr lang="en-US" smtClean="0"/>
              <a:pPr>
                <a:defRPr/>
              </a:pPr>
              <a:t>10/5/2017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D405B4-316C-4645-AAF2-950E505CE3A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3349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9E92D2-23A7-4D80-989D-1EF66323F82C}" type="datetimeFigureOut">
              <a:rPr lang="en-US" smtClean="0"/>
              <a:pPr>
                <a:defRPr/>
              </a:pPr>
              <a:t>10/5/2017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3538AF-DF06-4A63-B2FB-1112C2701A3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483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4014963-619C-4D09-A7A0-83B583EF316B}" type="datetimeFigureOut">
              <a:rPr lang="en-US" smtClean="0"/>
              <a:pPr>
                <a:defRPr/>
              </a:pPr>
              <a:t>10/5/2017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F67262-B4BD-45A8-93ED-E53FCA2FAEC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5099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9142439-B13C-4CEC-929E-C692302A46F9}" type="datetimeFigureOut">
              <a:rPr lang="en-US" smtClean="0"/>
              <a:pPr>
                <a:defRPr/>
              </a:pPr>
              <a:t>10/5/2017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A648E6-15B7-4489-BE58-9E92B20E362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873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E17C3EC-F7B3-4182-9D65-012621932F22}" type="datetimeFigureOut">
              <a:rPr lang="en-US" smtClean="0"/>
              <a:pPr>
                <a:defRPr/>
              </a:pPr>
              <a:t>10/5/2017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918C68-80C1-4740-8CB4-44B730728B0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308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A86D0FA-17CC-4CC3-ADAA-FAEF3AA70E17}" type="datetimeFigureOut">
              <a:rPr lang="en-US" smtClean="0"/>
              <a:pPr>
                <a:defRPr/>
              </a:pPr>
              <a:t>10/5/2017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A31B239-064A-41EB-965E-BF928579677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2044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forestandbeach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73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07504" y="116632"/>
            <a:ext cx="4572000" cy="63709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4800" dirty="0"/>
              <a:t>Croeso! Welcome!</a:t>
            </a:r>
            <a:r>
              <a:rPr lang="en-GB" dirty="0"/>
              <a:t/>
            </a:r>
            <a:br>
              <a:rPr lang="en-GB" dirty="0"/>
            </a:br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/>
            </a:r>
            <a:br>
              <a:rPr lang="en-GB" dirty="0"/>
            </a:br>
            <a:r>
              <a:rPr lang="en-GB" sz="3200" dirty="0" smtClean="0"/>
              <a:t>Coastal School </a:t>
            </a:r>
          </a:p>
          <a:p>
            <a:r>
              <a:rPr lang="en-GB" sz="3200" dirty="0" smtClean="0"/>
              <a:t>Leader Unit</a:t>
            </a:r>
          </a:p>
          <a:p>
            <a:r>
              <a:rPr lang="en-GB" sz="3200" dirty="0" smtClean="0"/>
              <a:t>L3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363592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cer\Desktop\Forest Photos\2013\DSCF796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62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3" name="Title 1"/>
          <p:cNvSpPr>
            <a:spLocks noGrp="1"/>
          </p:cNvSpPr>
          <p:nvPr>
            <p:ph type="title"/>
          </p:nvPr>
        </p:nvSpPr>
        <p:spPr>
          <a:xfrm>
            <a:off x="0" y="5715000"/>
            <a:ext cx="2987824" cy="1143000"/>
          </a:xfrm>
          <a:solidFill>
            <a:schemeClr val="bg2"/>
          </a:solidFill>
        </p:spPr>
        <p:txBody>
          <a:bodyPr/>
          <a:lstStyle/>
          <a:p>
            <a:pPr eaLnBrk="1" hangingPunct="1"/>
            <a:r>
              <a:rPr lang="en-GB" altLang="en-US" dirty="0" smtClean="0">
                <a:cs typeface="Trebuchet MS" pitchFamily="34" charset="0"/>
              </a:rPr>
              <a:t>Forest School</a:t>
            </a:r>
            <a:br>
              <a:rPr lang="en-GB" altLang="en-US" dirty="0" smtClean="0">
                <a:cs typeface="Trebuchet MS" pitchFamily="34" charset="0"/>
              </a:rPr>
            </a:br>
            <a:r>
              <a:rPr lang="en-GB" altLang="en-US" dirty="0" smtClean="0">
                <a:cs typeface="Trebuchet MS" pitchFamily="34" charset="0"/>
              </a:rPr>
              <a:t> Definition </a:t>
            </a:r>
          </a:p>
        </p:txBody>
      </p:sp>
      <p:sp>
        <p:nvSpPr>
          <p:cNvPr id="7172" name="Content Placeholder 2"/>
          <p:cNvSpPr>
            <a:spLocks noGrp="1"/>
          </p:cNvSpPr>
          <p:nvPr>
            <p:ph idx="1"/>
          </p:nvPr>
        </p:nvSpPr>
        <p:spPr>
          <a:xfrm>
            <a:off x="6528792" y="2636912"/>
            <a:ext cx="2615208" cy="3456384"/>
          </a:xfrm>
          <a:solidFill>
            <a:schemeClr val="accent4"/>
          </a:solidFill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buNone/>
              <a:defRPr/>
            </a:pPr>
            <a:r>
              <a:rPr lang="en-GB" sz="2300" dirty="0" smtClean="0">
                <a:solidFill>
                  <a:schemeClr val="bg1"/>
                </a:solidFill>
              </a:rPr>
              <a:t>  “An inspirational process that offers children, young people and adults regular opportunities to achieve and develop confidence and self-esteem through hands-on learning experiences in local woodland”</a:t>
            </a:r>
            <a:r>
              <a:rPr lang="en-GB" sz="2300" dirty="0">
                <a:solidFill>
                  <a:srgbClr val="FF0000"/>
                </a:solidFill>
              </a:rPr>
              <a:t> </a:t>
            </a:r>
            <a:r>
              <a:rPr lang="en-GB" sz="2300" dirty="0" smtClean="0">
                <a:solidFill>
                  <a:srgbClr val="FF0000"/>
                </a:solidFill>
              </a:rPr>
              <a:t>O’Brian</a:t>
            </a:r>
            <a:endParaRPr lang="en-GB" sz="2300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51520" y="260648"/>
            <a:ext cx="65527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chemeClr val="bg1"/>
                </a:solidFill>
              </a:rPr>
              <a:t>Why Coastal School?</a:t>
            </a:r>
            <a:endParaRPr lang="en-GB" sz="4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371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Picture 5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820"/>
            <a:ext cx="9252522" cy="6938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val 5"/>
          <p:cNvSpPr/>
          <p:nvPr/>
        </p:nvSpPr>
        <p:spPr>
          <a:xfrm>
            <a:off x="800100" y="1121034"/>
            <a:ext cx="2286000" cy="91440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Coastal  Setting </a:t>
            </a:r>
            <a:endParaRPr lang="en-GB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2968241" y="1578234"/>
            <a:ext cx="2835576" cy="2879466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What makes CS!</a:t>
            </a:r>
            <a:endParaRPr lang="en-GB" sz="1600" b="1" dirty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737610" y="5257800"/>
            <a:ext cx="2667000" cy="76200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Programme of Sessions </a:t>
            </a:r>
            <a:endParaRPr lang="en-GB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4" name="Straight Arrow Connector 13"/>
          <p:cNvCxnSpPr>
            <a:stCxn id="7" idx="4"/>
          </p:cNvCxnSpPr>
          <p:nvPr/>
        </p:nvCxnSpPr>
        <p:spPr>
          <a:xfrm flipV="1">
            <a:off x="5803814" y="2514601"/>
            <a:ext cx="685803" cy="1634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 flipV="1">
            <a:off x="2953001" y="1785759"/>
            <a:ext cx="1066800" cy="8763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Elbow Connector 19"/>
          <p:cNvCxnSpPr/>
          <p:nvPr/>
        </p:nvCxnSpPr>
        <p:spPr>
          <a:xfrm rot="16200000" flipH="1">
            <a:off x="4286250" y="4438650"/>
            <a:ext cx="1219200" cy="419100"/>
          </a:xfrm>
          <a:prstGeom prst="bentConnector3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H="1">
            <a:off x="762000" y="1958303"/>
            <a:ext cx="406985" cy="78489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31946" y="2703538"/>
            <a:ext cx="1608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latin typeface="Arial" pitchFamily="34" charset="0"/>
                <a:cs typeface="Arial" pitchFamily="34" charset="0"/>
              </a:rPr>
              <a:t>Resource rich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905000" y="272534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Changing 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185160" y="773668"/>
            <a:ext cx="1386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Calming 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276600" y="1268358"/>
            <a:ext cx="17945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Multisensory 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752600" y="3017967"/>
            <a:ext cx="1432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Accessible 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Isosceles Triangle 34"/>
          <p:cNvSpPr/>
          <p:nvPr/>
        </p:nvSpPr>
        <p:spPr>
          <a:xfrm>
            <a:off x="6553200" y="717124"/>
            <a:ext cx="2362200" cy="182617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Trained </a:t>
            </a:r>
            <a:r>
              <a:rPr lang="en-GB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Leader </a:t>
            </a:r>
            <a:endParaRPr lang="en-GB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543550" y="4651771"/>
            <a:ext cx="1562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Continuity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294145" y="5269468"/>
            <a:ext cx="167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GB" dirty="0">
                <a:latin typeface="Arial" pitchFamily="34" charset="0"/>
                <a:cs typeface="Arial" pitchFamily="34" charset="0"/>
              </a:rPr>
              <a:t>Individualised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315200" y="6019800"/>
            <a:ext cx="1197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Flexibility 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057133" y="4033629"/>
            <a:ext cx="1638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Child Centred 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870487" y="4833464"/>
            <a:ext cx="19811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Allows relationship Building 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156711" y="6537646"/>
            <a:ext cx="2548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Builds Confidence 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428750" y="3603964"/>
            <a:ext cx="2133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Encourages ‘ownership’ of learning environment 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6" name="Straight Arrow Connector 45"/>
          <p:cNvCxnSpPr/>
          <p:nvPr/>
        </p:nvCxnSpPr>
        <p:spPr>
          <a:xfrm flipV="1">
            <a:off x="2209800" y="641866"/>
            <a:ext cx="0" cy="5011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>
            <a:stCxn id="6" idx="7"/>
            <a:endCxn id="31" idx="1"/>
          </p:cNvCxnSpPr>
          <p:nvPr/>
        </p:nvCxnSpPr>
        <p:spPr>
          <a:xfrm flipV="1">
            <a:off x="2751323" y="958334"/>
            <a:ext cx="433837" cy="29661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>
            <a:stCxn id="6" idx="6"/>
            <a:endCxn id="32" idx="1"/>
          </p:cNvCxnSpPr>
          <p:nvPr/>
        </p:nvCxnSpPr>
        <p:spPr>
          <a:xfrm flipV="1">
            <a:off x="3086100" y="1453024"/>
            <a:ext cx="190500" cy="1252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/>
          <p:nvPr/>
        </p:nvCxnSpPr>
        <p:spPr>
          <a:xfrm flipH="1" flipV="1">
            <a:off x="2743200" y="4449486"/>
            <a:ext cx="994410" cy="8083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 flipH="1" flipV="1">
            <a:off x="2827020" y="5604394"/>
            <a:ext cx="910592" cy="4154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>
            <a:endCxn id="36" idx="2"/>
          </p:cNvCxnSpPr>
          <p:nvPr/>
        </p:nvCxnSpPr>
        <p:spPr>
          <a:xfrm flipV="1">
            <a:off x="6324600" y="5021103"/>
            <a:ext cx="0" cy="23669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 flipV="1">
            <a:off x="6404610" y="4516398"/>
            <a:ext cx="701040" cy="74140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>
            <a:stCxn id="12" idx="3"/>
            <a:endCxn id="38" idx="1"/>
          </p:cNvCxnSpPr>
          <p:nvPr/>
        </p:nvCxnSpPr>
        <p:spPr>
          <a:xfrm flipV="1">
            <a:off x="6404610" y="5454134"/>
            <a:ext cx="889535" cy="1846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>
            <a:endCxn id="39" idx="1"/>
          </p:cNvCxnSpPr>
          <p:nvPr/>
        </p:nvCxnSpPr>
        <p:spPr>
          <a:xfrm>
            <a:off x="6404610" y="6019800"/>
            <a:ext cx="910590" cy="1846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/>
          <p:cNvCxnSpPr/>
          <p:nvPr/>
        </p:nvCxnSpPr>
        <p:spPr>
          <a:xfrm>
            <a:off x="5147310" y="6065966"/>
            <a:ext cx="0" cy="27699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5071110" y="866001"/>
            <a:ext cx="1066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Dev.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Prac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. Skills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6404610" y="170185"/>
            <a:ext cx="10096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Assess L&amp;D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6705600" y="2879466"/>
            <a:ext cx="952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Dev. P&amp;P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5535930" y="3398073"/>
            <a:ext cx="9677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Enable safe </a:t>
            </a:r>
            <a:r>
              <a:rPr lang="en-GB" dirty="0" err="1" smtClean="0">
                <a:latin typeface="Arial" pitchFamily="34" charset="0"/>
                <a:cs typeface="Arial" pitchFamily="34" charset="0"/>
              </a:rPr>
              <a:t>env</a:t>
            </a:r>
            <a:r>
              <a:rPr lang="en-GB" dirty="0" smtClean="0">
                <a:latin typeface="Arial" pitchFamily="34" charset="0"/>
                <a:cs typeface="Arial" pitchFamily="34" charset="0"/>
              </a:rPr>
              <a:t>.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6" name="Straight Arrow Connector 75"/>
          <p:cNvCxnSpPr/>
          <p:nvPr/>
        </p:nvCxnSpPr>
        <p:spPr>
          <a:xfrm flipH="1">
            <a:off x="6964680" y="2558256"/>
            <a:ext cx="140970" cy="41399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Arrow Connector 77"/>
          <p:cNvCxnSpPr>
            <a:stCxn id="73" idx="1"/>
          </p:cNvCxnSpPr>
          <p:nvPr/>
        </p:nvCxnSpPr>
        <p:spPr>
          <a:xfrm flipH="1">
            <a:off x="6019800" y="3202632"/>
            <a:ext cx="685800" cy="18466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 flipH="1" flipV="1">
            <a:off x="6909435" y="641866"/>
            <a:ext cx="405765" cy="46477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Arrow Connector 83"/>
          <p:cNvCxnSpPr/>
          <p:nvPr/>
        </p:nvCxnSpPr>
        <p:spPr>
          <a:xfrm flipH="1" flipV="1">
            <a:off x="5715000" y="1327667"/>
            <a:ext cx="1144905" cy="70776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Arrow Connector 86"/>
          <p:cNvCxnSpPr/>
          <p:nvPr/>
        </p:nvCxnSpPr>
        <p:spPr>
          <a:xfrm>
            <a:off x="7876283" y="2558256"/>
            <a:ext cx="0" cy="166003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Arrow Connector 2"/>
          <p:cNvCxnSpPr/>
          <p:nvPr/>
        </p:nvCxnSpPr>
        <p:spPr>
          <a:xfrm>
            <a:off x="2123728" y="2035434"/>
            <a:ext cx="371823" cy="10847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 flipH="1" flipV="1">
            <a:off x="701040" y="891379"/>
            <a:ext cx="361385" cy="36356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157027" y="492876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Arial" pitchFamily="34" charset="0"/>
                <a:cs typeface="Arial" pitchFamily="34" charset="0"/>
              </a:rPr>
              <a:t>Stimulating  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941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2" grpId="0" animBg="1"/>
      <p:bldP spid="23" grpId="0"/>
      <p:bldP spid="30" grpId="0"/>
      <p:bldP spid="31" grpId="0"/>
      <p:bldP spid="32" grpId="0"/>
      <p:bldP spid="33" grpId="0"/>
      <p:bldP spid="35" grpId="0" animBg="1"/>
      <p:bldP spid="36" grpId="0"/>
      <p:bldP spid="38" grpId="0"/>
      <p:bldP spid="39" grpId="0"/>
      <p:bldP spid="40" grpId="0"/>
      <p:bldP spid="41" grpId="0"/>
      <p:bldP spid="42" grpId="0"/>
      <p:bldP spid="43" grpId="0"/>
      <p:bldP spid="71" grpId="0"/>
      <p:bldP spid="72" grpId="0"/>
      <p:bldP spid="73" grpId="0"/>
      <p:bldP spid="74" grpId="0"/>
      <p:bldP spid="5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61531"/>
            <a:ext cx="9238158" cy="701953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611288" y="299923"/>
            <a:ext cx="17988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b="1" dirty="0" smtClean="0"/>
              <a:t>Benefits</a:t>
            </a:r>
          </a:p>
          <a:p>
            <a:pPr algn="ctr"/>
            <a:r>
              <a:rPr lang="en-GB" sz="2000" b="1" dirty="0" smtClean="0"/>
              <a:t>Outcomes ? </a:t>
            </a:r>
            <a:endParaRPr lang="en-GB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001959" y="1631832"/>
            <a:ext cx="169591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 smtClean="0"/>
              <a:t>Practical skills </a:t>
            </a:r>
            <a:endParaRPr lang="en-GB" sz="1600" dirty="0"/>
          </a:p>
        </p:txBody>
      </p:sp>
      <p:sp>
        <p:nvSpPr>
          <p:cNvPr id="18" name="TextBox 17"/>
          <p:cNvSpPr txBox="1"/>
          <p:nvPr/>
        </p:nvSpPr>
        <p:spPr>
          <a:xfrm>
            <a:off x="1640788" y="1298207"/>
            <a:ext cx="21547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Social and communication Skills </a:t>
            </a:r>
            <a:endParaRPr lang="en-GB" sz="1600" dirty="0"/>
          </a:p>
        </p:txBody>
      </p:sp>
      <p:sp>
        <p:nvSpPr>
          <p:cNvPr id="21" name="TextBox 20"/>
          <p:cNvSpPr txBox="1"/>
          <p:nvPr/>
        </p:nvSpPr>
        <p:spPr>
          <a:xfrm>
            <a:off x="2943958" y="3567374"/>
            <a:ext cx="22837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Team building </a:t>
            </a:r>
            <a:endParaRPr lang="en-GB" sz="1600" dirty="0"/>
          </a:p>
        </p:txBody>
      </p:sp>
      <p:sp>
        <p:nvSpPr>
          <p:cNvPr id="24" name="TextBox 23"/>
          <p:cNvSpPr txBox="1"/>
          <p:nvPr/>
        </p:nvSpPr>
        <p:spPr>
          <a:xfrm>
            <a:off x="4153587" y="1287040"/>
            <a:ext cx="1828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Inclusion</a:t>
            </a:r>
            <a:endParaRPr lang="en-GB" sz="1600" dirty="0"/>
          </a:p>
        </p:txBody>
      </p:sp>
      <p:sp>
        <p:nvSpPr>
          <p:cNvPr id="30" name="TextBox 29"/>
          <p:cNvSpPr txBox="1"/>
          <p:nvPr/>
        </p:nvSpPr>
        <p:spPr>
          <a:xfrm>
            <a:off x="2779260" y="4672917"/>
            <a:ext cx="15707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Increased </a:t>
            </a:r>
          </a:p>
          <a:p>
            <a:r>
              <a:rPr lang="en-GB" sz="1600" dirty="0" smtClean="0"/>
              <a:t>Self-Esteem </a:t>
            </a:r>
            <a:endParaRPr lang="en-GB" sz="1600" dirty="0"/>
          </a:p>
        </p:txBody>
      </p:sp>
      <p:sp>
        <p:nvSpPr>
          <p:cNvPr id="34" name="TextBox 33"/>
          <p:cNvSpPr txBox="1"/>
          <p:nvPr/>
        </p:nvSpPr>
        <p:spPr>
          <a:xfrm>
            <a:off x="4719666" y="4346524"/>
            <a:ext cx="32149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Increased</a:t>
            </a:r>
          </a:p>
          <a:p>
            <a:r>
              <a:rPr lang="en-GB" sz="1600" dirty="0" smtClean="0"/>
              <a:t>Self-Confidence </a:t>
            </a:r>
            <a:endParaRPr lang="en-GB" sz="1600" dirty="0"/>
          </a:p>
        </p:txBody>
      </p:sp>
      <p:sp>
        <p:nvSpPr>
          <p:cNvPr id="39" name="TextBox 38"/>
          <p:cNvSpPr txBox="1"/>
          <p:nvPr/>
        </p:nvSpPr>
        <p:spPr>
          <a:xfrm>
            <a:off x="5186227" y="3026803"/>
            <a:ext cx="13644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 smtClean="0"/>
              <a:t>Improved</a:t>
            </a:r>
          </a:p>
          <a:p>
            <a:r>
              <a:rPr lang="en-GB" sz="1600" dirty="0" smtClean="0"/>
              <a:t> Behaviour </a:t>
            </a:r>
            <a:endParaRPr lang="en-GB" sz="1600" dirty="0"/>
          </a:p>
        </p:txBody>
      </p:sp>
      <p:sp>
        <p:nvSpPr>
          <p:cNvPr id="64" name="TextBox 63"/>
          <p:cNvSpPr txBox="1"/>
          <p:nvPr/>
        </p:nvSpPr>
        <p:spPr>
          <a:xfrm>
            <a:off x="3611288" y="2380165"/>
            <a:ext cx="2502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Raising learning attainment </a:t>
            </a:r>
            <a:endParaRPr lang="en-GB" sz="1600" dirty="0"/>
          </a:p>
        </p:txBody>
      </p:sp>
      <p:sp>
        <p:nvSpPr>
          <p:cNvPr id="67" name="TextBox 66"/>
          <p:cNvSpPr txBox="1"/>
          <p:nvPr/>
        </p:nvSpPr>
        <p:spPr>
          <a:xfrm>
            <a:off x="1031873" y="2768223"/>
            <a:ext cx="3309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Environmental </a:t>
            </a:r>
          </a:p>
          <a:p>
            <a:r>
              <a:rPr lang="en-GB" sz="1600" dirty="0" smtClean="0"/>
              <a:t>skills </a:t>
            </a:r>
          </a:p>
          <a:p>
            <a:r>
              <a:rPr lang="en-GB" sz="1600" dirty="0" smtClean="0"/>
              <a:t>and knowledge </a:t>
            </a:r>
            <a:endParaRPr lang="en-GB" sz="1600" dirty="0"/>
          </a:p>
        </p:txBody>
      </p:sp>
      <p:pic>
        <p:nvPicPr>
          <p:cNvPr id="2050" name="Picture 2" descr="http://www.forestandbeach.co.uk/images/curric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359" y="4403454"/>
            <a:ext cx="1710148" cy="1710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173899" y="5833274"/>
            <a:ext cx="4572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800" dirty="0">
                <a:hlinkClick r:id="rId4"/>
              </a:rPr>
              <a:t>http://www.forestandbeach</a:t>
            </a:r>
            <a:r>
              <a:rPr lang="en-GB" sz="800" dirty="0" smtClean="0"/>
              <a:t>.</a:t>
            </a:r>
          </a:p>
          <a:p>
            <a:r>
              <a:rPr lang="en-GB" sz="800" dirty="0" smtClean="0"/>
              <a:t>co.uk/education.htm</a:t>
            </a:r>
            <a:endParaRPr lang="en-GB" sz="800" dirty="0"/>
          </a:p>
        </p:txBody>
      </p:sp>
      <p:sp>
        <p:nvSpPr>
          <p:cNvPr id="35" name="TextBox 34"/>
          <p:cNvSpPr txBox="1"/>
          <p:nvPr/>
        </p:nvSpPr>
        <p:spPr>
          <a:xfrm>
            <a:off x="7224262" y="2613552"/>
            <a:ext cx="146908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Safety awareness of coastal habitats 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820640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8" grpId="0"/>
      <p:bldP spid="21" grpId="0"/>
      <p:bldP spid="24" grpId="0"/>
      <p:bldP spid="30" grpId="0"/>
      <p:bldP spid="34" grpId="0"/>
      <p:bldP spid="39" grpId="0"/>
      <p:bldP spid="64" grpId="0"/>
      <p:bldP spid="67" grpId="0"/>
      <p:bldP spid="3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8" y="-24005"/>
            <a:ext cx="9144000" cy="6858000"/>
          </a:xfrm>
          <a:prstGeom prst="rect">
            <a:avLst/>
          </a:prstGeom>
        </p:spPr>
      </p:pic>
      <p:sp>
        <p:nvSpPr>
          <p:cNvPr id="4" name="5-Point Star 3"/>
          <p:cNvSpPr/>
          <p:nvPr/>
        </p:nvSpPr>
        <p:spPr>
          <a:xfrm>
            <a:off x="3280456" y="1050761"/>
            <a:ext cx="3276600" cy="2879466"/>
          </a:xfrm>
          <a:prstGeom prst="star5">
            <a:avLst>
              <a:gd name="adj" fmla="val 22928"/>
              <a:gd name="hf" fmla="val 105146"/>
              <a:gd name="vf" fmla="val 110557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38200" y="609600"/>
            <a:ext cx="2209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6092722" y="1295400"/>
            <a:ext cx="2514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Gives opportunities for challenge and risk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083322" y="2362200"/>
            <a:ext cx="152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small achievable tasks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903379" y="5310518"/>
            <a:ext cx="30153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Enables </a:t>
            </a:r>
            <a:r>
              <a:rPr lang="en-GB" dirty="0"/>
              <a:t>physical activity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022717" y="500240"/>
            <a:ext cx="3228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High </a:t>
            </a:r>
            <a:r>
              <a:rPr lang="en-GB" dirty="0" err="1" smtClean="0"/>
              <a:t>Adult:Child</a:t>
            </a:r>
            <a:r>
              <a:rPr lang="en-GB" dirty="0" smtClean="0"/>
              <a:t> Ratio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6355080" y="3510112"/>
            <a:ext cx="2286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 vehicle for positive social interaction and language building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75448" y="4898443"/>
            <a:ext cx="48702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Engages people with their local outdoor </a:t>
            </a:r>
            <a:endParaRPr lang="en-GB" dirty="0" smtClean="0"/>
          </a:p>
          <a:p>
            <a:r>
              <a:rPr lang="en-GB" dirty="0" smtClean="0"/>
              <a:t>environment </a:t>
            </a:r>
            <a:r>
              <a:rPr lang="en-GB" dirty="0"/>
              <a:t>in a sustainable way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321441" y="2228920"/>
            <a:ext cx="16065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 smtClean="0"/>
              <a:t>How? </a:t>
            </a:r>
            <a:endParaRPr lang="en-GB" sz="32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982494" y="3024261"/>
            <a:ext cx="3322320" cy="840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en-GB" dirty="0">
                <a:cs typeface="Arial" pitchFamily="34" charset="0"/>
              </a:rPr>
              <a:t>T</a:t>
            </a:r>
            <a:r>
              <a:rPr lang="en-GB" dirty="0" smtClean="0">
                <a:cs typeface="Arial" pitchFamily="34" charset="0"/>
              </a:rPr>
              <a:t>ime </a:t>
            </a:r>
            <a:r>
              <a:rPr lang="en-GB" dirty="0">
                <a:cs typeface="Arial" pitchFamily="34" charset="0"/>
              </a:rPr>
              <a:t>to </a:t>
            </a:r>
            <a:r>
              <a:rPr lang="en-GB" b="1" dirty="0" smtClean="0">
                <a:cs typeface="Arial" pitchFamily="34" charset="0"/>
              </a:rPr>
              <a:t>PLAY</a:t>
            </a:r>
            <a:r>
              <a:rPr lang="en-GB" dirty="0" smtClean="0">
                <a:cs typeface="Arial" pitchFamily="34" charset="0"/>
              </a:rPr>
              <a:t> </a:t>
            </a:r>
            <a:r>
              <a:rPr lang="en-GB" dirty="0">
                <a:cs typeface="Arial" pitchFamily="34" charset="0"/>
              </a:rPr>
              <a:t>outdoors, reflect, repeat and talk to peers and adults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90600" y="488705"/>
            <a:ext cx="2979512" cy="108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en-GB" dirty="0">
                <a:cs typeface="Arial" pitchFamily="34" charset="0"/>
              </a:rPr>
              <a:t>Stimulating environment that gives </a:t>
            </a:r>
            <a:r>
              <a:rPr lang="en-GB" dirty="0" smtClean="0">
                <a:cs typeface="Arial" pitchFamily="34" charset="0"/>
              </a:rPr>
              <a:t>enjoyable and peaceful experiences</a:t>
            </a:r>
            <a:endParaRPr lang="en-GB" dirty="0"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63786" y="4155163"/>
            <a:ext cx="3108959" cy="108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en-GB" dirty="0">
                <a:cs typeface="Arial" pitchFamily="34" charset="0"/>
              </a:rPr>
              <a:t>Based on stage of learning rather than focussing on outcomes to be achieved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44586" y="1786887"/>
            <a:ext cx="24384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en-GB" dirty="0">
                <a:cs typeface="Arial" pitchFamily="34" charset="0"/>
              </a:rPr>
              <a:t>Finding out about things that interest them, not just things determined by others</a:t>
            </a:r>
          </a:p>
        </p:txBody>
      </p:sp>
    </p:spTree>
    <p:extLst>
      <p:ext uri="{BB962C8B-B14F-4D97-AF65-F5344CB8AC3E}">
        <p14:creationId xmlns:p14="http://schemas.microsoft.com/office/powerpoint/2010/main" val="2951672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7" grpId="0"/>
      <p:bldP spid="8" grpId="0"/>
      <p:bldP spid="9" grpId="0"/>
      <p:bldP spid="11" grpId="0"/>
      <p:bldP spid="12" grpId="0"/>
      <p:bldP spid="18" grpId="0"/>
      <p:bldP spid="2" grpId="0"/>
      <p:bldP spid="3" grpId="0"/>
      <p:bldP spid="10" grpId="0"/>
      <p:bldP spid="1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1377</TotalTime>
  <Words>212</Words>
  <Application>Microsoft Office PowerPoint</Application>
  <PresentationFormat>On-screen Show (4:3)</PresentationFormat>
  <Paragraphs>69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Trebuchet MS</vt:lpstr>
      <vt:lpstr>Office Theme</vt:lpstr>
      <vt:lpstr>PowerPoint Presentation</vt:lpstr>
      <vt:lpstr>Forest School  Definition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Forest School – Research</dc:title>
  <dc:creator>PlasDerwTrust</dc:creator>
  <cp:lastModifiedBy>Miss Gillian Francis</cp:lastModifiedBy>
  <cp:revision>72</cp:revision>
  <cp:lastPrinted>2011-09-21T13:52:35Z</cp:lastPrinted>
  <dcterms:created xsi:type="dcterms:W3CDTF">2006-08-16T00:00:00Z</dcterms:created>
  <dcterms:modified xsi:type="dcterms:W3CDTF">2017-10-05T16:20:52Z</dcterms:modified>
</cp:coreProperties>
</file>