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82" r:id="rId1"/>
  </p:sldMasterIdLst>
  <p:sldIdLst>
    <p:sldId id="294" r:id="rId2"/>
    <p:sldId id="295" r:id="rId3"/>
    <p:sldId id="297" r:id="rId4"/>
    <p:sldId id="298" r:id="rId5"/>
    <p:sldId id="299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2" d="100"/>
          <a:sy n="72" d="100"/>
        </p:scale>
        <p:origin x="150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9D1229-E24E-814C-8048-DA626125F46A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7BF91B-AA43-9E44-B1C2-A2BA3CBC66E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153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560E86-7D27-3A40-A794-94585A2BF3CC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244F7-0B86-8945-BB9F-6F8C235229F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222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7C5829-2856-AB42-A12F-2BC195E2694C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63DA48-F81B-B24C-80A2-66F5FC2D2D1E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00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EC81FD2-9761-994A-9DAB-6AEECCC9AC6E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C832B-80FD-0C46-B470-509BF4789FE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32687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C049772-675D-7647-8E50-5CA186482C9D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A9816A-C112-EF4F-B9DC-8196C71EE5E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097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9CC43B3-EFF0-4D4C-9DB4-9A7A58A8C141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C5D74F-0DD7-2447-B8B8-2AA20D29D97F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742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9316E4-D98F-BA45-B1FA-C49B51398CC3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3FEAD0-7501-B84C-8565-D852182F42E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080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D9F05DA-40AD-F342-90BF-1A211127DE85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1A30DB-2E31-6245-9BCA-C0A15B453554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178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3BF34A-0189-9843-9304-2350951FA320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EA760C-A7E3-2541-B692-67BE1E88690C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3168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12DD742-FA5F-D744-842E-E79226045EC6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04B387-1749-3149-8016-F824FD1F56B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08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0A715D9-5A7F-6549-8DA4-554F5809A91E}" type="datetimeFigureOut">
              <a:rPr lang="en-GB"/>
              <a:pPr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71354E-B74C-4943-809A-60E75A4E748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904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7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2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CDE2BD24-7557-9042-A020-DAEBB0ABCE83}" type="datetimeFigureOut">
              <a:rPr lang="en-GB">
                <a:latin typeface="Calibri" charset="0"/>
                <a:ea typeface="ＭＳ Ｐゴシック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17/11/2023</a:t>
            </a:fld>
            <a:endParaRPr lang="en-GB">
              <a:latin typeface="Calibri" charset="0"/>
              <a:ea typeface="ＭＳ Ｐゴシック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2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defRPr/>
            </a:pPr>
            <a:endParaRPr lang="en-GB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2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DC3DC6E1-06F5-0545-832E-0C0043BDF4A0}" type="slidenum">
              <a:rPr lang="en-GB">
                <a:latin typeface="Calibri" charset="0"/>
                <a:ea typeface="ＭＳ Ｐゴシック" charset="0"/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GB">
              <a:latin typeface="Calibri" charset="0"/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982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3" r:id="rId1"/>
    <p:sldLayoutId id="2147483984" r:id="rId2"/>
    <p:sldLayoutId id="2147483985" r:id="rId3"/>
    <p:sldLayoutId id="2147483986" r:id="rId4"/>
    <p:sldLayoutId id="2147483987" r:id="rId5"/>
    <p:sldLayoutId id="2147483988" r:id="rId6"/>
    <p:sldLayoutId id="2147483989" r:id="rId7"/>
    <p:sldLayoutId id="2147483990" r:id="rId8"/>
    <p:sldLayoutId id="2147483991" r:id="rId9"/>
    <p:sldLayoutId id="2147483992" r:id="rId10"/>
    <p:sldLayoutId id="214748399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0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ＭＳ Ｐゴシック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ＭＳ Ｐゴシック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ＭＳ Ｐゴシック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ＭＳ Ｐゴシック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982413" y="5486466"/>
            <a:ext cx="46997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Lucida Handwriting"/>
                <a:cs typeface="Lucida Handwriting"/>
              </a:rPr>
              <a:t>Rock &amp; River 2024 </a:t>
            </a:r>
          </a:p>
        </p:txBody>
      </p:sp>
      <p:pic>
        <p:nvPicPr>
          <p:cNvPr id="2" name="Picture 1" descr="Screen Shot 2018-11-14 at 19.29.35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7"/>
          <a:stretch/>
        </p:blipFill>
        <p:spPr>
          <a:xfrm>
            <a:off x="197043" y="192934"/>
            <a:ext cx="3243504" cy="1244462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41" y="1645214"/>
            <a:ext cx="8071041" cy="38412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9872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8-11-14 at 19.49.58.png"/>
          <p:cNvPicPr>
            <a:picLocks noChangeAspect="1"/>
          </p:cNvPicPr>
          <p:nvPr/>
        </p:nvPicPr>
        <p:blipFill>
          <a:blip r:embed="rId2">
            <a:alphaModFix amt="2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501991"/>
            <a:ext cx="9144000" cy="4479636"/>
          </a:xfrm>
          <a:prstGeom prst="rect">
            <a:avLst/>
          </a:prstGeom>
        </p:spPr>
      </p:pic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20133" y="1871445"/>
            <a:ext cx="8496944" cy="4601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US" sz="2800" b="1" dirty="0">
                <a:latin typeface="Calibri" pitchFamily="34" charset="0"/>
                <a:cs typeface="Times New Roman" pitchFamily="18" charset="0"/>
              </a:rPr>
              <a:t>To know the format of the outdoor multi-activity visits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US" sz="2800" b="1" dirty="0">
                <a:latin typeface="Calibri" pitchFamily="34" charset="0"/>
                <a:cs typeface="Times New Roman" pitchFamily="18" charset="0"/>
              </a:rPr>
              <a:t> Dates and schedules 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US" sz="2800" b="1" dirty="0">
                <a:latin typeface="Calibri" pitchFamily="34" charset="0"/>
                <a:cs typeface="Times New Roman" pitchFamily="18" charset="0"/>
              </a:rPr>
              <a:t>To look at the activities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US" sz="2800" b="1" dirty="0">
                <a:latin typeface="Calibri" pitchFamily="34" charset="0"/>
                <a:cs typeface="Times New Roman" pitchFamily="18" charset="0"/>
              </a:rPr>
              <a:t>To look at the itinerary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800" b="1" dirty="0">
                <a:latin typeface="Calibri" pitchFamily="34" charset="0"/>
                <a:cs typeface="Times New Roman" pitchFamily="18" charset="0"/>
              </a:rPr>
              <a:t>Kit list 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800" b="1" dirty="0">
                <a:latin typeface="Calibri" pitchFamily="34" charset="0"/>
                <a:cs typeface="Times New Roman" pitchFamily="18" charset="0"/>
              </a:rPr>
              <a:t>Arrival and return arrangements 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endParaRPr lang="en-US" dirty="0"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Year 6 Multi Activity Days </a:t>
            </a:r>
          </a:p>
        </p:txBody>
      </p:sp>
    </p:spTree>
    <p:extLst>
      <p:ext uri="{BB962C8B-B14F-4D97-AF65-F5344CB8AC3E}">
        <p14:creationId xmlns:p14="http://schemas.microsoft.com/office/powerpoint/2010/main" val="3826071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8-11-14 at 20.15.02.png"/>
          <p:cNvPicPr>
            <a:picLocks noChangeAspect="1"/>
          </p:cNvPicPr>
          <p:nvPr/>
        </p:nvPicPr>
        <p:blipFill>
          <a:blip r:embed="rId2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866" y="1466778"/>
            <a:ext cx="8450949" cy="50001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Rock and River – Why and When?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628544"/>
            <a:ext cx="7848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Two full day multi-activity events: </a:t>
            </a:r>
          </a:p>
          <a:p>
            <a:pPr marL="285750" indent="-285750">
              <a:buFont typeface="Wingdings" charset="2"/>
              <a:buChar char="Ø"/>
            </a:pPr>
            <a:r>
              <a:rPr lang="en-US" b="1" dirty="0"/>
              <a:t>Summer term … post-SATS</a:t>
            </a:r>
          </a:p>
          <a:p>
            <a:pPr marL="285750" indent="-285750">
              <a:buFont typeface="Wingdings" charset="2"/>
              <a:buChar char="Ø"/>
            </a:pPr>
            <a:r>
              <a:rPr lang="en-US" b="1" dirty="0"/>
              <a:t>High quality provision </a:t>
            </a:r>
          </a:p>
          <a:p>
            <a:pPr marL="285750" indent="-285750">
              <a:buFont typeface="Wingdings" charset="2"/>
              <a:buChar char="Ø"/>
            </a:pPr>
            <a:r>
              <a:rPr lang="en-US" b="1" dirty="0"/>
              <a:t>Action packed …. 11 adventurous, including water activities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1492" y="3291383"/>
            <a:ext cx="81630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Summer Term Dates:</a:t>
            </a:r>
          </a:p>
          <a:p>
            <a:endParaRPr lang="en-US" b="1" dirty="0"/>
          </a:p>
          <a:p>
            <a:r>
              <a:rPr lang="en-US" b="1" dirty="0"/>
              <a:t>Day 1 – Tuesday 9 July 2024     8:30 – 5:30 and </a:t>
            </a:r>
          </a:p>
          <a:p>
            <a:r>
              <a:rPr lang="en-US" b="1" dirty="0"/>
              <a:t> </a:t>
            </a:r>
          </a:p>
          <a:p>
            <a:r>
              <a:rPr lang="en-US" b="1" dirty="0"/>
              <a:t>Day 2 – Wednesday  10 July 2024 8:30 – 5:30 (pick up 6:30 after supper)</a:t>
            </a:r>
          </a:p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220133" y="5156151"/>
            <a:ext cx="83916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COST: £70 per child for Rock &amp; </a:t>
            </a:r>
            <a:r>
              <a:rPr lang="en-GB" b="1"/>
              <a:t>River plus </a:t>
            </a:r>
            <a:r>
              <a:rPr lang="en-GB" b="1" dirty="0"/>
              <a:t>transport = £100. However, the school funds both days using the Sports Premium and PTFA donations.  </a:t>
            </a:r>
          </a:p>
          <a:p>
            <a:r>
              <a:rPr lang="en-GB" b="1" dirty="0"/>
              <a:t>  </a:t>
            </a:r>
          </a:p>
          <a:p>
            <a:r>
              <a:rPr lang="en-GB" b="1" dirty="0"/>
              <a:t>Chippy supper: £3 - £5  approx. ( optional to have chippy supper but is a charge) </a:t>
            </a:r>
          </a:p>
        </p:txBody>
      </p:sp>
    </p:spTree>
    <p:extLst>
      <p:ext uri="{BB962C8B-B14F-4D97-AF65-F5344CB8AC3E}">
        <p14:creationId xmlns:p14="http://schemas.microsoft.com/office/powerpoint/2010/main" val="961271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18-11-14 at 19.49.58.png"/>
          <p:cNvPicPr>
            <a:picLocks noChangeAspect="1"/>
          </p:cNvPicPr>
          <p:nvPr/>
        </p:nvPicPr>
        <p:blipFill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1036"/>
            <a:ext cx="9144000" cy="44796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PURPOSE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460789" y="1927135"/>
            <a:ext cx="8496944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800" b="1" dirty="0">
                <a:solidFill>
                  <a:prstClr val="black"/>
                </a:solidFill>
                <a:cs typeface="Times New Roman" pitchFamily="18" charset="0"/>
              </a:rPr>
              <a:t>To increase confidence and self-esteem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800" b="1" dirty="0">
                <a:solidFill>
                  <a:prstClr val="black"/>
                </a:solidFill>
                <a:cs typeface="Times New Roman" pitchFamily="18" charset="0"/>
              </a:rPr>
              <a:t>To develop a range of activity related skills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800" b="1" dirty="0">
                <a:solidFill>
                  <a:prstClr val="black"/>
                </a:solidFill>
                <a:cs typeface="Times New Roman" pitchFamily="18" charset="0"/>
              </a:rPr>
              <a:t>To enjoy outdoor participation in outdoor activities, adopt positive attitudes and develop resilience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US" sz="2800" b="1" dirty="0">
                <a:solidFill>
                  <a:prstClr val="black"/>
                </a:solidFill>
                <a:cs typeface="Times New Roman" pitchFamily="18" charset="0"/>
              </a:rPr>
              <a:t>To have a action packed, brilliant time with our friends!</a:t>
            </a:r>
          </a:p>
        </p:txBody>
      </p:sp>
      <p:pic>
        <p:nvPicPr>
          <p:cNvPr id="5" name="Picture 2" descr="http://blog.huddle.net/wp-content/uploads/2009/08/Working_Together_Teamwork_and-team-building-exercises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86099" y="4764269"/>
            <a:ext cx="2060434" cy="18364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9999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11-14 at 20.31.04.png"/>
          <p:cNvPicPr>
            <a:picLocks noChangeAspect="1"/>
          </p:cNvPicPr>
          <p:nvPr/>
        </p:nvPicPr>
        <p:blipFill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" y="1364317"/>
            <a:ext cx="8737599" cy="519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Rock and River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642533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53533" y="1701800"/>
            <a:ext cx="754380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b="1" dirty="0"/>
              <a:t>Rock and River are Outdoor Pursuits specialists</a:t>
            </a:r>
          </a:p>
          <a:p>
            <a:pPr marL="285750" indent="-285750">
              <a:buFont typeface="Arial"/>
              <a:buChar char="•"/>
            </a:pPr>
            <a:r>
              <a:rPr lang="en-US" sz="2000" b="1" dirty="0"/>
              <a:t>They have been running adventurous outdoor activities since 1996</a:t>
            </a:r>
          </a:p>
          <a:p>
            <a:pPr marL="285750" indent="-285750">
              <a:buFont typeface="Arial"/>
              <a:buChar char="•"/>
            </a:pPr>
            <a:r>
              <a:rPr lang="en-US" sz="2000" b="1" dirty="0"/>
              <a:t>All instructors are fully qualified and experienced</a:t>
            </a:r>
          </a:p>
          <a:p>
            <a:pPr marL="285750" indent="-285750">
              <a:buFont typeface="Arial"/>
              <a:buChar char="•"/>
            </a:pPr>
            <a:r>
              <a:rPr lang="en-US" sz="2000" b="1" dirty="0"/>
              <a:t>They all undergo in-house training assessments in all the activities they lead</a:t>
            </a:r>
          </a:p>
          <a:p>
            <a:pPr marL="285750" indent="-285750">
              <a:buFont typeface="Arial"/>
              <a:buChar char="•"/>
            </a:pPr>
            <a:r>
              <a:rPr lang="en-US" b="1" dirty="0"/>
              <a:t>Learning Outside the Classroom (LOTC) Quality Badge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842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creen Shot 2018-11-14 at 20.51.5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7170"/>
            <a:ext cx="9144000" cy="63008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6400" y="167053"/>
            <a:ext cx="8239947" cy="707886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4000" dirty="0">
                <a:latin typeface="Calibri"/>
                <a:cs typeface="Calibri"/>
              </a:rPr>
              <a:t>Rock and River – Where is it?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06400" y="2011865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406400" y="1327897"/>
            <a:ext cx="75438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Cliffs farm Activity Centre</a:t>
            </a:r>
          </a:p>
          <a:p>
            <a:r>
              <a:rPr lang="en-US" sz="2800" b="1" dirty="0"/>
              <a:t>Wood Lane</a:t>
            </a:r>
          </a:p>
          <a:p>
            <a:r>
              <a:rPr lang="en-US" sz="2800" b="1" dirty="0"/>
              <a:t>Mawdesley</a:t>
            </a:r>
          </a:p>
          <a:p>
            <a:r>
              <a:rPr lang="en-US" sz="2800" b="1" dirty="0"/>
              <a:t>Nr Ormskirk</a:t>
            </a:r>
          </a:p>
          <a:p>
            <a:r>
              <a:rPr lang="en-US" sz="2800" b="1" dirty="0"/>
              <a:t>Lancashire</a:t>
            </a:r>
          </a:p>
          <a:p>
            <a:r>
              <a:rPr lang="en-US" sz="2800" b="1" dirty="0"/>
              <a:t>L40 2RL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6799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Coach Firm </a:t>
            </a: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23528" y="1484784"/>
            <a:ext cx="8496944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600" dirty="0">
                <a:solidFill>
                  <a:prstClr val="black"/>
                </a:solidFill>
                <a:cs typeface="Times New Roman" pitchFamily="18" charset="0"/>
              </a:rPr>
              <a:t>Let’s Travel,  Hawthorne Road, Bootle, L20 9RP</a:t>
            </a:r>
          </a:p>
        </p:txBody>
      </p:sp>
      <p:pic>
        <p:nvPicPr>
          <p:cNvPr id="6" name="Picture 5" descr="Screen Shot 2016-05-11 at 19.32.3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5667">
            <a:off x="789516" y="2529416"/>
            <a:ext cx="4595284" cy="3766950"/>
          </a:xfrm>
          <a:prstGeom prst="rect">
            <a:avLst/>
          </a:prstGeom>
        </p:spPr>
      </p:pic>
      <p:pic>
        <p:nvPicPr>
          <p:cNvPr id="5" name="Picture 4" descr="Screen Shot 2016-05-11 at 19.31.5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36841">
            <a:off x="5133603" y="3234965"/>
            <a:ext cx="3130664" cy="2006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86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Image may contain: 1 person, sitting and text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760" t="2245" r="57573" b="8054"/>
          <a:stretch/>
        </p:blipFill>
        <p:spPr bwMode="auto">
          <a:xfrm>
            <a:off x="3452757" y="1263088"/>
            <a:ext cx="4419792" cy="2995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may contain: one or more people, people standing, tree, sky, basketball court, shoes and outdo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04722">
            <a:off x="5670350" y="3474202"/>
            <a:ext cx="3091088" cy="2060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Activities </a:t>
            </a:r>
          </a:p>
        </p:txBody>
      </p:sp>
      <p:pic>
        <p:nvPicPr>
          <p:cNvPr id="4104" name="Picture 8" descr="Image may contain: sky, tree, outdoor and natu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283" y="1424808"/>
            <a:ext cx="2804703" cy="4986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Air rifle target shooti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84240">
            <a:off x="2769873" y="3975300"/>
            <a:ext cx="2745609" cy="19576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4383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Activities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642533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1" name="Picture 10" descr="Canoei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64"/>
          <a:stretch/>
        </p:blipFill>
        <p:spPr bwMode="auto">
          <a:xfrm>
            <a:off x="624840" y="4773873"/>
            <a:ext cx="4211320" cy="1443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6" name="Picture 8" descr="Image may contain: one or more people, close-up and outdo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840" y="1398607"/>
            <a:ext cx="2092325" cy="312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Image may contain: outdoor and natur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975" y="1390140"/>
            <a:ext cx="2313760" cy="3085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Image may contain: one or more people, sky, outdoor, water and natu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546" y="1193325"/>
            <a:ext cx="3772612" cy="251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Image may contain: one or more people, outdoor and natur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2464" y="3874573"/>
            <a:ext cx="3660775" cy="2436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Documents and Settings\head\Local Settings\Temporary Internet Files\Content.IE5\UQM9HC2K\MM90023472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608270" y="4974528"/>
            <a:ext cx="1641273" cy="1789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1208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11-14 at 20.31.04.png"/>
          <p:cNvPicPr>
            <a:picLocks noChangeAspect="1"/>
          </p:cNvPicPr>
          <p:nvPr/>
        </p:nvPicPr>
        <p:blipFill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" y="1364317"/>
            <a:ext cx="8737599" cy="519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Schedule – Day 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642533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 descr="C:\Documents and Settings\head\Local Settings\Temporary Internet Files\Content.IE5\UQM9HC2K\MM90023472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6460" y="5068864"/>
            <a:ext cx="1641273" cy="1789136"/>
          </a:xfrm>
          <a:prstGeom prst="rect">
            <a:avLst/>
          </a:prstGeom>
          <a:noFill/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762E136-8145-49AE-AD63-C4B03DA6F0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588520"/>
              </p:ext>
            </p:extLst>
          </p:nvPr>
        </p:nvGraphicFramePr>
        <p:xfrm>
          <a:off x="1404730" y="1802297"/>
          <a:ext cx="6255027" cy="37773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6065">
                  <a:extLst>
                    <a:ext uri="{9D8B030D-6E8A-4147-A177-3AD203B41FA5}">
                      <a16:colId xmlns:a16="http://schemas.microsoft.com/office/drawing/2014/main" val="4257831134"/>
                    </a:ext>
                  </a:extLst>
                </a:gridCol>
                <a:gridCol w="4488962">
                  <a:extLst>
                    <a:ext uri="{9D8B030D-6E8A-4147-A177-3AD203B41FA5}">
                      <a16:colId xmlns:a16="http://schemas.microsoft.com/office/drawing/2014/main" val="1469224079"/>
                    </a:ext>
                  </a:extLst>
                </a:gridCol>
              </a:tblGrid>
              <a:tr h="2534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TIME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4924792"/>
                  </a:ext>
                </a:extLst>
              </a:tr>
              <a:tr h="2389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8:15 am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Arrive early - In Year 6 classroom for 8:15am 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36639118"/>
                  </a:ext>
                </a:extLst>
              </a:tr>
              <a:tr h="2389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8:30 am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Departure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21463014"/>
                  </a:ext>
                </a:extLst>
              </a:tr>
              <a:tr h="2534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9:30 am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Arrival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6605997"/>
                  </a:ext>
                </a:extLst>
              </a:tr>
              <a:tr h="8789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10:00-12:30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Archery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&amp;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Shelter Building/Fire Lighting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72826566"/>
                  </a:ext>
                </a:extLst>
              </a:tr>
              <a:tr h="2534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12:30-1.20 pm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Lunch Break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17526102"/>
                  </a:ext>
                </a:extLst>
              </a:tr>
              <a:tr h="8789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1.30 – 4.00 pm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Climbing Tower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Low Ropes Course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Zip Line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8815151"/>
                  </a:ext>
                </a:extLst>
              </a:tr>
              <a:tr h="2389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4.00 – 4.30 pm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End of activities &amp; departure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47424731"/>
                  </a:ext>
                </a:extLst>
              </a:tr>
              <a:tr h="5422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5.30 pm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Arrive back at St. John’s School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Children must be collected by an adult.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038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6774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11-14 at 20.31.04.png"/>
          <p:cNvPicPr>
            <a:picLocks noChangeAspect="1"/>
          </p:cNvPicPr>
          <p:nvPr/>
        </p:nvPicPr>
        <p:blipFill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67" y="1364317"/>
            <a:ext cx="8737599" cy="519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Schedule – Day 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642533"/>
            <a:ext cx="784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 descr="C:\Documents and Settings\head\Local Settings\Temporary Internet Files\Content.IE5\UQM9HC2K\MM90023472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6460" y="5068864"/>
            <a:ext cx="1641273" cy="1789136"/>
          </a:xfrm>
          <a:prstGeom prst="rect">
            <a:avLst/>
          </a:prstGeom>
          <a:noFill/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D2ED0C75-EDF4-4FB6-8195-B2ABD1298D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376963"/>
              </p:ext>
            </p:extLst>
          </p:nvPr>
        </p:nvGraphicFramePr>
        <p:xfrm>
          <a:off x="1245704" y="1882584"/>
          <a:ext cx="6030761" cy="40925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02745">
                  <a:extLst>
                    <a:ext uri="{9D8B030D-6E8A-4147-A177-3AD203B41FA5}">
                      <a16:colId xmlns:a16="http://schemas.microsoft.com/office/drawing/2014/main" val="3964463459"/>
                    </a:ext>
                  </a:extLst>
                </a:gridCol>
                <a:gridCol w="4328016">
                  <a:extLst>
                    <a:ext uri="{9D8B030D-6E8A-4147-A177-3AD203B41FA5}">
                      <a16:colId xmlns:a16="http://schemas.microsoft.com/office/drawing/2014/main" val="539601382"/>
                    </a:ext>
                  </a:extLst>
                </a:gridCol>
              </a:tblGrid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TIME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Activities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4768971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8:15 am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Arrive early - In Year 6 classroom for 8:15am 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79228279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8:30 am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Departure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43749957"/>
                  </a:ext>
                </a:extLst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9:30 am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Arrival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87564366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10:00-12:30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Orienteering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&amp;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Air Bag Jump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90901406"/>
                  </a:ext>
                </a:extLst>
              </a:tr>
              <a:tr h="2114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12:30-1.20 pm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Lunch Break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67552061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1.30 – 4.00 pm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Rafter Canoes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Sit-on Kayaks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Paddle Boards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Mega Paddle Boards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21831010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4.00 – 4.30 pm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End of activities &amp; departure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852520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5.30 pm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Arrive back at St. John’s School (collected from school by an adult if not staying for supper)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Chippy tea at school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3820203"/>
                  </a:ext>
                </a:extLst>
              </a:tr>
              <a:tr h="19939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>
                          <a:effectLst/>
                        </a:rPr>
                        <a:t>6. 15 pm 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dirty="0">
                          <a:effectLst/>
                        </a:rPr>
                        <a:t>Collected from school by an adult (if staying for supper)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6386017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04017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11-14 at 20.31.04.png"/>
          <p:cNvPicPr>
            <a:picLocks noChangeAspect="1"/>
          </p:cNvPicPr>
          <p:nvPr/>
        </p:nvPicPr>
        <p:blipFill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" y="1364317"/>
            <a:ext cx="8737599" cy="519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KIT LIST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833033"/>
            <a:ext cx="78486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to bring with you:</a:t>
            </a:r>
            <a:endParaRPr lang="en-GB" dirty="0"/>
          </a:p>
          <a:p>
            <a:r>
              <a:rPr lang="en-GB" dirty="0"/>
              <a:t>Complete change of clothes (including shoes) </a:t>
            </a:r>
          </a:p>
          <a:p>
            <a:r>
              <a:rPr lang="en-GB" dirty="0"/>
              <a:t>Medication (if required) </a:t>
            </a:r>
          </a:p>
          <a:p>
            <a:r>
              <a:rPr lang="en-GB" dirty="0"/>
              <a:t>Packed lunch </a:t>
            </a:r>
          </a:p>
          <a:p>
            <a:r>
              <a:rPr lang="en-GB" dirty="0"/>
              <a:t>Waterproof jacket</a:t>
            </a:r>
          </a:p>
          <a:p>
            <a:r>
              <a:rPr lang="en-GB" dirty="0"/>
              <a:t>Waterproof trousers (if you have them)</a:t>
            </a:r>
          </a:p>
          <a:p>
            <a:r>
              <a:rPr lang="en-GB" dirty="0"/>
              <a:t>Fleece Jacket</a:t>
            </a:r>
          </a:p>
          <a:p>
            <a:r>
              <a:rPr lang="en-GB" dirty="0"/>
              <a:t>Towel</a:t>
            </a:r>
          </a:p>
          <a:p>
            <a:r>
              <a:rPr lang="en-GB" dirty="0"/>
              <a:t>Sun cream and hat / winter hat and gloves</a:t>
            </a:r>
          </a:p>
          <a:p>
            <a:r>
              <a:rPr lang="en-GB" dirty="0"/>
              <a:t>Bin Bag (for wet clothes)</a:t>
            </a:r>
          </a:p>
          <a:p>
            <a:r>
              <a:rPr lang="en-GB" dirty="0"/>
              <a:t> </a:t>
            </a:r>
          </a:p>
        </p:txBody>
      </p:sp>
      <p:pic>
        <p:nvPicPr>
          <p:cNvPr id="6" name="Picture 5" descr="C:\Documents and Settings\head\Local Settings\Temporary Internet Files\Content.IE5\UQM9HC2K\MM90023472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6460" y="5068864"/>
            <a:ext cx="1641273" cy="1789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91427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Shot 2018-11-14 at 20.31.04.png"/>
          <p:cNvPicPr>
            <a:picLocks noChangeAspect="1"/>
          </p:cNvPicPr>
          <p:nvPr/>
        </p:nvPicPr>
        <p:blipFill>
          <a:blip r:embed="rId2">
            <a:alphaModFix amt="41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" y="1364317"/>
            <a:ext cx="8737599" cy="51972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KIT LIST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48733" y="1833033"/>
            <a:ext cx="7848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What to Wear:</a:t>
            </a:r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Tracksuit bottoms/leggings/shorts</a:t>
            </a:r>
          </a:p>
          <a:p>
            <a:r>
              <a:rPr lang="en-GB" dirty="0"/>
              <a:t>Thin layers (e.g. T-shirts </a:t>
            </a:r>
            <a:r>
              <a:rPr lang="en-GB" dirty="0" err="1"/>
              <a:t>etc</a:t>
            </a:r>
            <a:r>
              <a:rPr lang="en-GB" dirty="0"/>
              <a:t>)</a:t>
            </a:r>
          </a:p>
          <a:p>
            <a:r>
              <a:rPr lang="en-GB" dirty="0"/>
              <a:t>Fleece or Jumper </a:t>
            </a:r>
          </a:p>
          <a:p>
            <a:r>
              <a:rPr lang="en-GB" dirty="0"/>
              <a:t>Walking boots or trainers</a:t>
            </a:r>
          </a:p>
          <a:p>
            <a:r>
              <a:rPr lang="en-GB" dirty="0"/>
              <a:t> </a:t>
            </a:r>
          </a:p>
          <a:p>
            <a:r>
              <a:rPr lang="en-GB" b="1" dirty="0"/>
              <a:t>Please do not wear:</a:t>
            </a:r>
            <a:endParaRPr lang="en-GB" dirty="0"/>
          </a:p>
          <a:p>
            <a:r>
              <a:rPr lang="en-GB" dirty="0"/>
              <a:t> </a:t>
            </a:r>
          </a:p>
          <a:p>
            <a:r>
              <a:rPr lang="en-GB" dirty="0"/>
              <a:t>Welly Boots for water activities</a:t>
            </a:r>
          </a:p>
          <a:p>
            <a:r>
              <a:rPr lang="en-GB" dirty="0"/>
              <a:t>Jeans or Denim </a:t>
            </a:r>
          </a:p>
          <a:p>
            <a:r>
              <a:rPr lang="en-GB" dirty="0"/>
              <a:t>Woollen jumpers</a:t>
            </a:r>
          </a:p>
          <a:p>
            <a:r>
              <a:rPr lang="en-GB" dirty="0"/>
              <a:t>ANY Jewellery (e.g. ear rings, rings </a:t>
            </a:r>
            <a:r>
              <a:rPr lang="en-GB" dirty="0" err="1"/>
              <a:t>etc</a:t>
            </a:r>
            <a:r>
              <a:rPr lang="en-GB" dirty="0"/>
              <a:t>) </a:t>
            </a:r>
          </a:p>
          <a:p>
            <a:endParaRPr lang="en-GB" dirty="0"/>
          </a:p>
        </p:txBody>
      </p:sp>
      <p:pic>
        <p:nvPicPr>
          <p:cNvPr id="6" name="Picture 5" descr="C:\Documents and Settings\head\Local Settings\Temporary Internet Files\Content.IE5\UQM9HC2K\MM90023472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16460" y="5068864"/>
            <a:ext cx="1641273" cy="178913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56431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20133" y="146885"/>
            <a:ext cx="8737600" cy="1046440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dirty="0"/>
          </a:p>
          <a:p>
            <a:r>
              <a:rPr lang="en-US" sz="4400" dirty="0">
                <a:latin typeface="Calibri"/>
                <a:cs typeface="Calibri"/>
              </a:rPr>
              <a:t>How can you help?</a:t>
            </a:r>
          </a:p>
        </p:txBody>
      </p:sp>
      <p:pic>
        <p:nvPicPr>
          <p:cNvPr id="5" name="Picture 3" descr="C:\Documents and Settings\head\Local Settings\Temporary Internet Files\Content.IE5\VGTIJXKI\MM90028406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12011" y="4910357"/>
            <a:ext cx="1345721" cy="1712735"/>
          </a:xfrm>
          <a:prstGeom prst="rect">
            <a:avLst/>
          </a:prstGeom>
          <a:noFill/>
        </p:spPr>
      </p:pic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20133" y="1621057"/>
            <a:ext cx="8496944" cy="4062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Names in clothes!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Check the kit list with your child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Make sure your child pack their own rucksack. 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2000" dirty="0">
                <a:solidFill>
                  <a:prstClr val="black"/>
                </a:solidFill>
                <a:cs typeface="Times New Roman" pitchFamily="18" charset="0"/>
              </a:rPr>
              <a:t>Plastic bags to put wet clothes in – not black. Make sure it is labelled!!!!</a:t>
            </a:r>
            <a:endParaRPr lang="en-GB" sz="1900" dirty="0">
              <a:solidFill>
                <a:prstClr val="black"/>
              </a:solidFill>
              <a:cs typeface="Times New Roman" pitchFamily="18" charset="0"/>
            </a:endParaRP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Travel sickness tablets  and all medication labelled and handed to Miss </a:t>
            </a:r>
            <a:r>
              <a:rPr lang="en-GB" sz="1900" dirty="0" err="1">
                <a:solidFill>
                  <a:prstClr val="black"/>
                </a:solidFill>
                <a:cs typeface="Times New Roman" pitchFamily="18" charset="0"/>
              </a:rPr>
              <a:t>Fitspatrick</a:t>
            </a: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.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Discuss the code of acceptable behaviour with known consequences if not adhered to.</a:t>
            </a:r>
          </a:p>
          <a:p>
            <a:pPr marL="352425" indent="-352425">
              <a:spcBef>
                <a:spcPct val="50000"/>
              </a:spcBef>
              <a:buSzPct val="125000"/>
              <a:buFont typeface="Wingdings" pitchFamily="2" charset="2"/>
              <a:buChar char="§"/>
            </a:pPr>
            <a:r>
              <a:rPr lang="en-GB" sz="1900" dirty="0">
                <a:solidFill>
                  <a:prstClr val="black"/>
                </a:solidFill>
                <a:cs typeface="Times New Roman" pitchFamily="18" charset="0"/>
              </a:rPr>
              <a:t>No mobile phones.</a:t>
            </a:r>
          </a:p>
          <a:p>
            <a:pPr>
              <a:spcBef>
                <a:spcPct val="50000"/>
              </a:spcBef>
              <a:buSzPct val="125000"/>
            </a:pPr>
            <a:endParaRPr lang="en-GB" sz="1900" dirty="0">
              <a:solidFill>
                <a:prstClr val="black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985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65466"/>
      </a:dk2>
      <a:lt2>
        <a:srgbClr val="BBD7F8"/>
      </a:lt2>
      <a:accent1>
        <a:srgbClr val="80B606"/>
      </a:accent1>
      <a:accent2>
        <a:srgbClr val="E29F1D"/>
      </a:accent2>
      <a:accent3>
        <a:srgbClr val="2397E2"/>
      </a:accent3>
      <a:accent4>
        <a:srgbClr val="35ACA2"/>
      </a:accent4>
      <a:accent5>
        <a:srgbClr val="5430BB"/>
      </a:accent5>
      <a:accent6>
        <a:srgbClr val="8D34E0"/>
      </a:accent6>
      <a:hlink>
        <a:srgbClr val="00B0F0"/>
      </a:hlink>
      <a:folHlink>
        <a:srgbClr val="0070C0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518</TotalTime>
  <Words>631</Words>
  <Application>Microsoft Office PowerPoint</Application>
  <PresentationFormat>On-screen Show (4:3)</PresentationFormat>
  <Paragraphs>141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Lucida Handwriting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Cheryl</dc:creator>
  <cp:lastModifiedBy>Cheryl McManus</cp:lastModifiedBy>
  <cp:revision>38</cp:revision>
  <cp:lastPrinted>2022-02-24T15:08:04Z</cp:lastPrinted>
  <dcterms:created xsi:type="dcterms:W3CDTF">2016-03-22T19:24:30Z</dcterms:created>
  <dcterms:modified xsi:type="dcterms:W3CDTF">2023-11-17T13:50:37Z</dcterms:modified>
</cp:coreProperties>
</file>